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0"/>
  </p:notesMasterIdLst>
  <p:sldIdLst>
    <p:sldId id="258" r:id="rId2"/>
    <p:sldId id="259" r:id="rId3"/>
    <p:sldId id="261" r:id="rId4"/>
    <p:sldId id="262" r:id="rId5"/>
    <p:sldId id="272" r:id="rId6"/>
    <p:sldId id="273" r:id="rId7"/>
    <p:sldId id="263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A5A094"/>
    <a:srgbClr val="9F9A96"/>
    <a:srgbClr val="ACA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6703" autoAdjust="0"/>
  </p:normalViewPr>
  <p:slideViewPr>
    <p:cSldViewPr snapToGrid="0" showGuides="1">
      <p:cViewPr varScale="1">
        <p:scale>
          <a:sx n="21" d="100"/>
          <a:sy n="21" d="100"/>
        </p:scale>
        <p:origin x="806" y="2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684D0-77BA-466F-8ECB-C82480ABFEDB}" type="datetimeFigureOut">
              <a:rPr lang="en-US" smtClean="0"/>
              <a:pPr/>
              <a:t>7/1/2015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9080B-D0F2-491B-A9CC-60C2B0D58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2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9080B-D0F2-491B-A9CC-60C2B0D58F5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6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BD5C3-7DBF-497C-B59E-7B6FD49DEC2A}" type="datetimeFigureOut">
              <a:rPr lang="en-US" smtClean="0"/>
              <a:pPr/>
              <a:t>7/1/2015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fld id="{E63D8CAF-1030-45F7-B8A8-0289E19912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BD5C3-7DBF-497C-B59E-7B6FD49DEC2A}" type="datetimeFigureOut">
              <a:rPr lang="en-US" smtClean="0"/>
              <a:pPr/>
              <a:t>7/1/2015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fld id="{E63D8CAF-1030-45F7-B8A8-0289E19912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6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64540" y="1521275"/>
            <a:ext cx="4880610" cy="3740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102856" y="1366917"/>
            <a:ext cx="4160520" cy="4128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BD5C3-7DBF-497C-B59E-7B6FD49DEC2A}" type="datetimeFigureOut">
              <a:rPr lang="en-US" smtClean="0"/>
              <a:pPr/>
              <a:t>7/1/2015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fld id="{E63D8CAF-1030-45F7-B8A8-0289E19912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11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BD5C3-7DBF-497C-B59E-7B6FD49DEC2A}" type="datetimeFigureOut">
              <a:rPr lang="en-US" smtClean="0"/>
              <a:pPr/>
              <a:t>7/1/2015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fld id="{E63D8CAF-1030-45F7-B8A8-0289E19912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BD5C3-7DBF-497C-B59E-7B6FD49DEC2A}" type="datetimeFigureOut">
              <a:rPr lang="en-US" smtClean="0"/>
              <a:pPr/>
              <a:t>7/1/2015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fld id="{E63D8CAF-1030-45F7-B8A8-0289E19912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81076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76200">
            <a:solidFill>
              <a:srgbClr val="D10C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0603798" y="320045"/>
            <a:ext cx="1207704" cy="2814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833921" y="320045"/>
            <a:ext cx="62865" cy="219710"/>
          </a:xfrm>
          <a:custGeom>
            <a:avLst/>
            <a:gdLst/>
            <a:ahLst/>
            <a:cxnLst/>
            <a:rect l="l" t="t" r="r" b="b"/>
            <a:pathLst>
              <a:path w="62865" h="219709">
                <a:moveTo>
                  <a:pt x="0" y="219381"/>
                </a:moveTo>
                <a:lnTo>
                  <a:pt x="62430" y="219381"/>
                </a:lnTo>
                <a:lnTo>
                  <a:pt x="62430" y="0"/>
                </a:lnTo>
                <a:lnTo>
                  <a:pt x="0" y="0"/>
                </a:lnTo>
                <a:lnTo>
                  <a:pt x="0" y="219381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396728" y="442720"/>
            <a:ext cx="68580" cy="97790"/>
          </a:xfrm>
          <a:custGeom>
            <a:avLst/>
            <a:gdLst/>
            <a:ahLst/>
            <a:cxnLst/>
            <a:rect l="l" t="t" r="r" b="b"/>
            <a:pathLst>
              <a:path w="68579" h="97790">
                <a:moveTo>
                  <a:pt x="0" y="97233"/>
                </a:moveTo>
                <a:lnTo>
                  <a:pt x="68143" y="97233"/>
                </a:lnTo>
                <a:lnTo>
                  <a:pt x="68143" y="0"/>
                </a:lnTo>
                <a:lnTo>
                  <a:pt x="0" y="0"/>
                </a:lnTo>
                <a:lnTo>
                  <a:pt x="0" y="97233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396728" y="42673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605" y="0"/>
                </a:lnTo>
              </a:path>
            </a:pathLst>
          </a:custGeom>
          <a:ln w="31967">
            <a:solidFill>
              <a:srgbClr val="DC2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0396728" y="320180"/>
            <a:ext cx="68580" cy="90805"/>
          </a:xfrm>
          <a:custGeom>
            <a:avLst/>
            <a:gdLst/>
            <a:ahLst/>
            <a:cxnLst/>
            <a:rect l="l" t="t" r="r" b="b"/>
            <a:pathLst>
              <a:path w="68579" h="90804">
                <a:moveTo>
                  <a:pt x="0" y="90573"/>
                </a:moveTo>
                <a:lnTo>
                  <a:pt x="68143" y="90573"/>
                </a:lnTo>
                <a:lnTo>
                  <a:pt x="68143" y="0"/>
                </a:lnTo>
                <a:lnTo>
                  <a:pt x="0" y="0"/>
                </a:lnTo>
                <a:lnTo>
                  <a:pt x="0" y="90573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0517189" y="442408"/>
            <a:ext cx="68580" cy="97155"/>
          </a:xfrm>
          <a:custGeom>
            <a:avLst/>
            <a:gdLst/>
            <a:ahLst/>
            <a:cxnLst/>
            <a:rect l="l" t="t" r="r" b="b"/>
            <a:pathLst>
              <a:path w="68579" h="97154">
                <a:moveTo>
                  <a:pt x="68143" y="0"/>
                </a:moveTo>
                <a:lnTo>
                  <a:pt x="0" y="0"/>
                </a:lnTo>
                <a:lnTo>
                  <a:pt x="0" y="97018"/>
                </a:lnTo>
                <a:lnTo>
                  <a:pt x="68143" y="97018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0517189" y="320037"/>
            <a:ext cx="68580" cy="90805"/>
          </a:xfrm>
          <a:custGeom>
            <a:avLst/>
            <a:gdLst/>
            <a:ahLst/>
            <a:cxnLst/>
            <a:rect l="l" t="t" r="r" b="b"/>
            <a:pathLst>
              <a:path w="68579" h="90804">
                <a:moveTo>
                  <a:pt x="68143" y="0"/>
                </a:moveTo>
                <a:lnTo>
                  <a:pt x="0" y="0"/>
                </a:lnTo>
                <a:lnTo>
                  <a:pt x="0" y="90469"/>
                </a:lnTo>
                <a:lnTo>
                  <a:pt x="68143" y="90469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7022" y="299822"/>
            <a:ext cx="11477955" cy="433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799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57291" y="6545112"/>
            <a:ext cx="169037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BD5C3-7DBF-497C-B59E-7B6FD49DEC2A}" type="datetimeFigureOut">
              <a:rPr lang="en-US" smtClean="0"/>
              <a:pPr/>
              <a:t>7/1/2015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01475" y="6547425"/>
            <a:ext cx="19113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fld id="{E63D8CAF-1030-45F7-B8A8-0289E19912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6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http://www.thecyberhawk.com/wordpress/wp-content/themes/cyberhawk/images/logo_apache-narrow.png" TargetMode="Externa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image" Target="../media/image6.png"/><Relationship Id="rId21" Type="http://schemas.openxmlformats.org/officeDocument/2006/relationships/image" Target="http://www.thecyberhawk.com/wordpress/wp-content/themes/cyberhawk/images/logo_chevron.png" TargetMode="External"/><Relationship Id="rId34" Type="http://schemas.openxmlformats.org/officeDocument/2006/relationships/image" Target="../media/image23.png"/><Relationship Id="rId7" Type="http://schemas.openxmlformats.org/officeDocument/2006/relationships/image" Target="http://www.thecyberhawk.com/wordpress/wp-content/themes/cyberhawk/images/logo_cnr.png" TargetMode="External"/><Relationship Id="rId12" Type="http://schemas.openxmlformats.org/officeDocument/2006/relationships/image" Target="../media/image12.png"/><Relationship Id="rId17" Type="http://schemas.openxmlformats.org/officeDocument/2006/relationships/image" Target="http://www.thecyberhawk.com/wordpress/wp-content/themes/cyberhawk/images/logo_oxy-narrow.png" TargetMode="External"/><Relationship Id="rId25" Type="http://schemas.openxmlformats.org/officeDocument/2006/relationships/image" Target="http://www.thecyberhawk.com/wordpress/wp-content/themes/cyberhawk/images/logo_shell.png" TargetMode="External"/><Relationship Id="rId33" Type="http://schemas.openxmlformats.org/officeDocument/2006/relationships/image" Target="http://www.thecyberhawk.com/wordpress/wp-content/themes/cyberhawk/images/logo_sse.png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image" Target="http://www.thecyberhawk.com/wordpress/wp-content/themes/cyberhawk/images/logo_total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http://www.thecyberhawk.com/wordpress/wp-content/themes/cyberhawk/images/logo_marathonoil.png" TargetMode="Externa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image" Target="http://www.thecyberhawk.com/wordpress/wp-content/themes/cyberhawk/images/logo_bp.png" TargetMode="External"/><Relationship Id="rId15" Type="http://schemas.openxmlformats.org/officeDocument/2006/relationships/image" Target="http://www.thecyberhawk.com/wordpress/wp-content/themes/cyberhawk/images/logo_centrica.png" TargetMode="External"/><Relationship Id="rId23" Type="http://schemas.openxmlformats.org/officeDocument/2006/relationships/image" Target="http://www.thecyberhawk.com/wordpress/wp-content/themes/cyberhawk/images/logo_exxonmobil.png" TargetMode="External"/><Relationship Id="rId28" Type="http://schemas.openxmlformats.org/officeDocument/2006/relationships/image" Target="../media/image20.png"/><Relationship Id="rId10" Type="http://schemas.openxmlformats.org/officeDocument/2006/relationships/image" Target="../media/image11.png"/><Relationship Id="rId19" Type="http://schemas.openxmlformats.org/officeDocument/2006/relationships/image" Target="http://www.thecyberhawk.com/wordpress/wp-content/themes/cyberhawk/images/logo_talisman.png" TargetMode="External"/><Relationship Id="rId31" Type="http://schemas.openxmlformats.org/officeDocument/2006/relationships/image" Target="http://www.thecyberhawk.com/wordpress/wp-content/themes/cyberhawk/images/logo_sabic.png" TargetMode="External"/><Relationship Id="rId4" Type="http://schemas.openxmlformats.org/officeDocument/2006/relationships/image" Target="../media/image8.png"/><Relationship Id="rId9" Type="http://schemas.openxmlformats.org/officeDocument/2006/relationships/image" Target="http://www.thecyberhawk.com/wordpress/wp-content/themes/cyberhawk/images/logo_maersk.png" TargetMode="Externa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image" Target="http://www.thecyberhawk.com/wordpress/wp-content/themes/cyberhawk/images/logo_conocophillips.png" TargetMode="External"/><Relationship Id="rId30" Type="http://schemas.openxmlformats.org/officeDocument/2006/relationships/image" Target="../media/image21.png"/><Relationship Id="rId35" Type="http://schemas.openxmlformats.org/officeDocument/2006/relationships/image" Target="http://www.thecyberhawk.com/wordpress/wp-content/themes/cyberhawk/images/logo_statoil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4"/>
            <a:ext cx="12191999" cy="566214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0" y="4280915"/>
            <a:ext cx="12192000" cy="2577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233671"/>
            <a:ext cx="12192000" cy="2033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4953" y="4379369"/>
            <a:ext cx="5259070" cy="2359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03300" algn="l"/>
                <a:tab pos="2832735" algn="l"/>
              </a:tabLst>
            </a:pPr>
            <a:r>
              <a:rPr lang="en-US" sz="3600" dirty="0" smtClean="0">
                <a:solidFill>
                  <a:srgbClr val="FFFFFF"/>
                </a:solidFill>
                <a:latin typeface="Arial"/>
                <a:cs typeface="Arial"/>
              </a:rPr>
              <a:t>Innovating with Drone Technology</a:t>
            </a:r>
          </a:p>
          <a:p>
            <a:pPr marL="12700">
              <a:lnSpc>
                <a:spcPct val="100000"/>
              </a:lnSpc>
              <a:tabLst>
                <a:tab pos="1003300" algn="l"/>
                <a:tab pos="2832735" algn="l"/>
              </a:tabLst>
            </a:pPr>
            <a:r>
              <a:rPr lang="en-US" sz="3200" i="1" dirty="0" smtClean="0">
                <a:solidFill>
                  <a:srgbClr val="FFFFFF"/>
                </a:solidFill>
                <a:latin typeface="Arial"/>
                <a:cs typeface="Arial"/>
              </a:rPr>
              <a:t>Industrial Inspection</a:t>
            </a:r>
          </a:p>
          <a:p>
            <a:pPr marL="48895">
              <a:lnSpc>
                <a:spcPct val="100000"/>
              </a:lnSpc>
              <a:spcBef>
                <a:spcPts val="755"/>
              </a:spcBef>
            </a:pPr>
            <a:r>
              <a:rPr sz="1800" dirty="0" smtClean="0">
                <a:solidFill>
                  <a:srgbClr val="7E7E7E"/>
                </a:solidFill>
                <a:latin typeface="Arial"/>
                <a:cs typeface="Arial"/>
              </a:rPr>
              <a:t>Ju</a:t>
            </a:r>
            <a:r>
              <a:rPr lang="en-US" spc="-10" dirty="0" smtClean="0">
                <a:solidFill>
                  <a:srgbClr val="7E7E7E"/>
                </a:solidFill>
                <a:latin typeface="Arial"/>
                <a:cs typeface="Arial"/>
              </a:rPr>
              <a:t>ly  10</a:t>
            </a:r>
            <a:r>
              <a:rPr sz="1800" dirty="0" smtClean="0">
                <a:solidFill>
                  <a:srgbClr val="7E7E7E"/>
                </a:solidFill>
                <a:latin typeface="Arial"/>
                <a:cs typeface="Arial"/>
              </a:rPr>
              <a:t>,</a:t>
            </a:r>
            <a:r>
              <a:rPr sz="1800" spc="-10" dirty="0" smtClean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800" dirty="0" smtClean="0">
                <a:solidFill>
                  <a:srgbClr val="7E7E7E"/>
                </a:solidFill>
                <a:latin typeface="Arial"/>
                <a:cs typeface="Arial"/>
              </a:rPr>
              <a:t>2</a:t>
            </a:r>
            <a:r>
              <a:rPr sz="1800" spc="-10" dirty="0" smtClean="0">
                <a:solidFill>
                  <a:srgbClr val="7E7E7E"/>
                </a:solidFill>
                <a:latin typeface="Arial"/>
                <a:cs typeface="Arial"/>
              </a:rPr>
              <a:t>0</a:t>
            </a:r>
            <a:r>
              <a:rPr sz="1800" dirty="0" smtClean="0">
                <a:solidFill>
                  <a:srgbClr val="7E7E7E"/>
                </a:solidFill>
                <a:latin typeface="Arial"/>
                <a:cs typeface="Arial"/>
              </a:rPr>
              <a:t>15</a:t>
            </a:r>
            <a:endParaRPr lang="en-US" sz="1800" dirty="0" smtClean="0">
              <a:solidFill>
                <a:srgbClr val="7E7E7E"/>
              </a:solidFill>
              <a:latin typeface="Arial"/>
              <a:cs typeface="Arial"/>
            </a:endParaRPr>
          </a:p>
          <a:p>
            <a:pPr marL="48895">
              <a:lnSpc>
                <a:spcPct val="100000"/>
              </a:lnSpc>
              <a:spcBef>
                <a:spcPts val="755"/>
              </a:spcBef>
            </a:pPr>
            <a:r>
              <a:rPr lang="en-US" dirty="0" smtClean="0">
                <a:solidFill>
                  <a:srgbClr val="7E7E7E"/>
                </a:solidFill>
                <a:latin typeface="Arial"/>
                <a:cs typeface="Arial"/>
              </a:rPr>
              <a:t>Kevin.J.Alwell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23105" y="5900698"/>
            <a:ext cx="142875" cy="160020"/>
          </a:xfrm>
          <a:custGeom>
            <a:avLst/>
            <a:gdLst/>
            <a:ahLst/>
            <a:cxnLst/>
            <a:rect l="l" t="t" r="r" b="b"/>
            <a:pathLst>
              <a:path w="142875" h="160020">
                <a:moveTo>
                  <a:pt x="0" y="0"/>
                </a:moveTo>
                <a:lnTo>
                  <a:pt x="0" y="33242"/>
                </a:lnTo>
                <a:lnTo>
                  <a:pt x="18982" y="40575"/>
                </a:lnTo>
                <a:lnTo>
                  <a:pt x="29938" y="55729"/>
                </a:lnTo>
                <a:lnTo>
                  <a:pt x="33462" y="70882"/>
                </a:lnTo>
                <a:lnTo>
                  <a:pt x="33462" y="78215"/>
                </a:lnTo>
                <a:lnTo>
                  <a:pt x="35968" y="124167"/>
                </a:lnTo>
                <a:lnTo>
                  <a:pt x="0" y="124167"/>
                </a:lnTo>
                <a:lnTo>
                  <a:pt x="0" y="159854"/>
                </a:lnTo>
                <a:lnTo>
                  <a:pt x="142387" y="159854"/>
                </a:lnTo>
                <a:lnTo>
                  <a:pt x="142387" y="139812"/>
                </a:lnTo>
                <a:lnTo>
                  <a:pt x="131855" y="85548"/>
                </a:lnTo>
                <a:lnTo>
                  <a:pt x="102894" y="40575"/>
                </a:lnTo>
                <a:lnTo>
                  <a:pt x="56436" y="10756"/>
                </a:lnTo>
                <a:lnTo>
                  <a:pt x="29938" y="2935"/>
                </a:lnTo>
                <a:lnTo>
                  <a:pt x="0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84199" y="5900698"/>
            <a:ext cx="279400" cy="281940"/>
          </a:xfrm>
          <a:custGeom>
            <a:avLst/>
            <a:gdLst/>
            <a:ahLst/>
            <a:cxnLst/>
            <a:rect l="l" t="t" r="r" b="b"/>
            <a:pathLst>
              <a:path w="279400" h="281939">
                <a:moveTo>
                  <a:pt x="139881" y="0"/>
                </a:moveTo>
                <a:lnTo>
                  <a:pt x="83444" y="12221"/>
                </a:lnTo>
                <a:lnTo>
                  <a:pt x="39450" y="42532"/>
                </a:lnTo>
                <a:lnTo>
                  <a:pt x="10998" y="88971"/>
                </a:lnTo>
                <a:lnTo>
                  <a:pt x="0" y="143231"/>
                </a:lnTo>
                <a:lnTo>
                  <a:pt x="1995" y="171584"/>
                </a:lnTo>
                <a:lnTo>
                  <a:pt x="22973" y="220959"/>
                </a:lnTo>
                <a:lnTo>
                  <a:pt x="58942" y="258112"/>
                </a:lnTo>
                <a:lnTo>
                  <a:pt x="109901" y="279133"/>
                </a:lnTo>
                <a:lnTo>
                  <a:pt x="138905" y="281577"/>
                </a:lnTo>
                <a:lnTo>
                  <a:pt x="162855" y="280107"/>
                </a:lnTo>
                <a:lnTo>
                  <a:pt x="208845" y="269842"/>
                </a:lnTo>
                <a:lnTo>
                  <a:pt x="247786" y="248334"/>
                </a:lnTo>
                <a:lnTo>
                  <a:pt x="249721" y="246377"/>
                </a:lnTo>
                <a:lnTo>
                  <a:pt x="162855" y="246377"/>
                </a:lnTo>
                <a:lnTo>
                  <a:pt x="139881" y="242467"/>
                </a:lnTo>
                <a:lnTo>
                  <a:pt x="120899" y="234160"/>
                </a:lnTo>
                <a:lnTo>
                  <a:pt x="105909" y="219002"/>
                </a:lnTo>
                <a:lnTo>
                  <a:pt x="99921" y="198960"/>
                </a:lnTo>
                <a:lnTo>
                  <a:pt x="98902" y="188208"/>
                </a:lnTo>
                <a:lnTo>
                  <a:pt x="98902" y="159854"/>
                </a:lnTo>
                <a:lnTo>
                  <a:pt x="138905" y="159854"/>
                </a:lnTo>
                <a:lnTo>
                  <a:pt x="138905" y="124167"/>
                </a:lnTo>
                <a:lnTo>
                  <a:pt x="99921" y="124167"/>
                </a:lnTo>
                <a:lnTo>
                  <a:pt x="101407" y="77237"/>
                </a:lnTo>
                <a:lnTo>
                  <a:pt x="101407" y="69908"/>
                </a:lnTo>
                <a:lnTo>
                  <a:pt x="103913" y="63062"/>
                </a:lnTo>
                <a:lnTo>
                  <a:pt x="105909" y="54263"/>
                </a:lnTo>
                <a:lnTo>
                  <a:pt x="110920" y="47417"/>
                </a:lnTo>
                <a:lnTo>
                  <a:pt x="116907" y="40575"/>
                </a:lnTo>
                <a:lnTo>
                  <a:pt x="126887" y="35687"/>
                </a:lnTo>
                <a:lnTo>
                  <a:pt x="138905" y="33242"/>
                </a:lnTo>
                <a:lnTo>
                  <a:pt x="139881" y="0"/>
                </a:lnTo>
                <a:close/>
              </a:path>
              <a:path w="279400" h="281939">
                <a:moveTo>
                  <a:pt x="278786" y="197981"/>
                </a:moveTo>
                <a:lnTo>
                  <a:pt x="230800" y="197981"/>
                </a:lnTo>
                <a:lnTo>
                  <a:pt x="222307" y="219002"/>
                </a:lnTo>
                <a:lnTo>
                  <a:pt x="206340" y="233181"/>
                </a:lnTo>
                <a:lnTo>
                  <a:pt x="185829" y="242467"/>
                </a:lnTo>
                <a:lnTo>
                  <a:pt x="162855" y="246377"/>
                </a:lnTo>
                <a:lnTo>
                  <a:pt x="249721" y="246377"/>
                </a:lnTo>
                <a:lnTo>
                  <a:pt x="261800" y="234160"/>
                </a:lnTo>
                <a:lnTo>
                  <a:pt x="272799" y="217536"/>
                </a:lnTo>
                <a:lnTo>
                  <a:pt x="278786" y="197981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22710" y="5817106"/>
            <a:ext cx="101600" cy="352425"/>
          </a:xfrm>
          <a:custGeom>
            <a:avLst/>
            <a:gdLst/>
            <a:ahLst/>
            <a:cxnLst/>
            <a:rect l="l" t="t" r="r" b="b"/>
            <a:pathLst>
              <a:path w="101600" h="352425">
                <a:moveTo>
                  <a:pt x="0" y="351968"/>
                </a:moveTo>
                <a:lnTo>
                  <a:pt x="101416" y="351968"/>
                </a:lnTo>
                <a:lnTo>
                  <a:pt x="101416" y="0"/>
                </a:lnTo>
                <a:lnTo>
                  <a:pt x="0" y="0"/>
                </a:lnTo>
                <a:lnTo>
                  <a:pt x="0" y="351968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360595" y="5817106"/>
            <a:ext cx="101600" cy="352425"/>
          </a:xfrm>
          <a:custGeom>
            <a:avLst/>
            <a:gdLst/>
            <a:ahLst/>
            <a:cxnLst/>
            <a:rect l="l" t="t" r="r" b="b"/>
            <a:pathLst>
              <a:path w="101600" h="352425">
                <a:moveTo>
                  <a:pt x="0" y="351968"/>
                </a:moveTo>
                <a:lnTo>
                  <a:pt x="101416" y="351968"/>
                </a:lnTo>
                <a:lnTo>
                  <a:pt x="101416" y="0"/>
                </a:lnTo>
                <a:lnTo>
                  <a:pt x="0" y="0"/>
                </a:lnTo>
                <a:lnTo>
                  <a:pt x="0" y="351968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53212" y="5900698"/>
            <a:ext cx="148590" cy="281940"/>
          </a:xfrm>
          <a:custGeom>
            <a:avLst/>
            <a:gdLst/>
            <a:ahLst/>
            <a:cxnLst/>
            <a:rect l="l" t="t" r="r" b="b"/>
            <a:pathLst>
              <a:path w="148590" h="281939">
                <a:moveTo>
                  <a:pt x="148366" y="0"/>
                </a:moveTo>
                <a:lnTo>
                  <a:pt x="103904" y="7333"/>
                </a:lnTo>
                <a:lnTo>
                  <a:pt x="54453" y="30798"/>
                </a:lnTo>
                <a:lnTo>
                  <a:pt x="15487" y="74792"/>
                </a:lnTo>
                <a:lnTo>
                  <a:pt x="0" y="142256"/>
                </a:lnTo>
                <a:lnTo>
                  <a:pt x="4497" y="181362"/>
                </a:lnTo>
                <a:lnTo>
                  <a:pt x="33471" y="237578"/>
                </a:lnTo>
                <a:lnTo>
                  <a:pt x="78434" y="268377"/>
                </a:lnTo>
                <a:lnTo>
                  <a:pt x="126878" y="280107"/>
                </a:lnTo>
                <a:lnTo>
                  <a:pt x="148366" y="281577"/>
                </a:lnTo>
                <a:lnTo>
                  <a:pt x="148366" y="247356"/>
                </a:lnTo>
                <a:lnTo>
                  <a:pt x="138896" y="244911"/>
                </a:lnTo>
                <a:lnTo>
                  <a:pt x="130403" y="240514"/>
                </a:lnTo>
                <a:lnTo>
                  <a:pt x="114903" y="203848"/>
                </a:lnTo>
                <a:lnTo>
                  <a:pt x="109892" y="164743"/>
                </a:lnTo>
                <a:lnTo>
                  <a:pt x="109892" y="118300"/>
                </a:lnTo>
                <a:lnTo>
                  <a:pt x="113417" y="79681"/>
                </a:lnTo>
                <a:lnTo>
                  <a:pt x="129384" y="41554"/>
                </a:lnTo>
                <a:lnTo>
                  <a:pt x="148366" y="34708"/>
                </a:lnTo>
                <a:lnTo>
                  <a:pt x="148366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01578" y="5900698"/>
            <a:ext cx="147955" cy="281940"/>
          </a:xfrm>
          <a:custGeom>
            <a:avLst/>
            <a:gdLst/>
            <a:ahLst/>
            <a:cxnLst/>
            <a:rect l="l" t="t" r="r" b="b"/>
            <a:pathLst>
              <a:path w="147954" h="281939">
                <a:moveTo>
                  <a:pt x="0" y="0"/>
                </a:moveTo>
                <a:lnTo>
                  <a:pt x="0" y="34708"/>
                </a:lnTo>
                <a:lnTo>
                  <a:pt x="10021" y="36665"/>
                </a:lnTo>
                <a:lnTo>
                  <a:pt x="18515" y="41554"/>
                </a:lnTo>
                <a:lnTo>
                  <a:pt x="32995" y="79681"/>
                </a:lnTo>
                <a:lnTo>
                  <a:pt x="36477" y="118300"/>
                </a:lnTo>
                <a:lnTo>
                  <a:pt x="36477" y="164743"/>
                </a:lnTo>
                <a:lnTo>
                  <a:pt x="32995" y="203848"/>
                </a:lnTo>
                <a:lnTo>
                  <a:pt x="18515" y="240514"/>
                </a:lnTo>
                <a:lnTo>
                  <a:pt x="0" y="247356"/>
                </a:lnTo>
                <a:lnTo>
                  <a:pt x="0" y="281577"/>
                </a:lnTo>
                <a:lnTo>
                  <a:pt x="44971" y="275710"/>
                </a:lnTo>
                <a:lnTo>
                  <a:pt x="93424" y="253223"/>
                </a:lnTo>
                <a:lnTo>
                  <a:pt x="131898" y="209716"/>
                </a:lnTo>
                <a:lnTo>
                  <a:pt x="147907" y="140786"/>
                </a:lnTo>
                <a:lnTo>
                  <a:pt x="143916" y="104125"/>
                </a:lnTo>
                <a:lnTo>
                  <a:pt x="114911" y="48396"/>
                </a:lnTo>
                <a:lnTo>
                  <a:pt x="69473" y="16623"/>
                </a:lnTo>
                <a:lnTo>
                  <a:pt x="21997" y="1469"/>
                </a:lnTo>
                <a:lnTo>
                  <a:pt x="0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15983" y="6014451"/>
            <a:ext cx="111125" cy="156210"/>
          </a:xfrm>
          <a:custGeom>
            <a:avLst/>
            <a:gdLst/>
            <a:ahLst/>
            <a:cxnLst/>
            <a:rect l="l" t="t" r="r" b="b"/>
            <a:pathLst>
              <a:path w="111125" h="156210">
                <a:moveTo>
                  <a:pt x="0" y="155937"/>
                </a:moveTo>
                <a:lnTo>
                  <a:pt x="110911" y="155937"/>
                </a:lnTo>
                <a:lnTo>
                  <a:pt x="110911" y="0"/>
                </a:lnTo>
                <a:lnTo>
                  <a:pt x="0" y="0"/>
                </a:lnTo>
                <a:lnTo>
                  <a:pt x="0" y="155937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15983" y="5988671"/>
            <a:ext cx="309245" cy="0"/>
          </a:xfrm>
          <a:custGeom>
            <a:avLst/>
            <a:gdLst/>
            <a:ahLst/>
            <a:cxnLst/>
            <a:rect l="l" t="t" r="r" b="b"/>
            <a:pathLst>
              <a:path w="309245">
                <a:moveTo>
                  <a:pt x="0" y="0"/>
                </a:moveTo>
                <a:lnTo>
                  <a:pt x="309251" y="0"/>
                </a:lnTo>
              </a:path>
            </a:pathLst>
          </a:custGeom>
          <a:ln w="51559">
            <a:solidFill>
              <a:srgbClr val="DC2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15983" y="5817014"/>
            <a:ext cx="111125" cy="146050"/>
          </a:xfrm>
          <a:custGeom>
            <a:avLst/>
            <a:gdLst/>
            <a:ahLst/>
            <a:cxnLst/>
            <a:rect l="l" t="t" r="r" b="b"/>
            <a:pathLst>
              <a:path w="111125" h="146050">
                <a:moveTo>
                  <a:pt x="0" y="145876"/>
                </a:moveTo>
                <a:lnTo>
                  <a:pt x="110911" y="145876"/>
                </a:lnTo>
                <a:lnTo>
                  <a:pt x="110911" y="0"/>
                </a:lnTo>
                <a:lnTo>
                  <a:pt x="0" y="0"/>
                </a:lnTo>
                <a:lnTo>
                  <a:pt x="0" y="145876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13326" y="6014109"/>
            <a:ext cx="112395" cy="155575"/>
          </a:xfrm>
          <a:custGeom>
            <a:avLst/>
            <a:gdLst/>
            <a:ahLst/>
            <a:cxnLst/>
            <a:rect l="l" t="t" r="r" b="b"/>
            <a:pathLst>
              <a:path w="112395" h="155575">
                <a:moveTo>
                  <a:pt x="111909" y="0"/>
                </a:moveTo>
                <a:lnTo>
                  <a:pt x="0" y="0"/>
                </a:lnTo>
                <a:lnTo>
                  <a:pt x="0" y="154965"/>
                </a:lnTo>
                <a:lnTo>
                  <a:pt x="111909" y="154965"/>
                </a:lnTo>
                <a:lnTo>
                  <a:pt x="111909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13326" y="5817089"/>
            <a:ext cx="112395" cy="145415"/>
          </a:xfrm>
          <a:custGeom>
            <a:avLst/>
            <a:gdLst/>
            <a:ahLst/>
            <a:cxnLst/>
            <a:rect l="l" t="t" r="r" b="b"/>
            <a:pathLst>
              <a:path w="112395" h="145414">
                <a:moveTo>
                  <a:pt x="111909" y="0"/>
                </a:moveTo>
                <a:lnTo>
                  <a:pt x="0" y="0"/>
                </a:lnTo>
                <a:lnTo>
                  <a:pt x="0" y="145204"/>
                </a:lnTo>
                <a:lnTo>
                  <a:pt x="111909" y="145204"/>
                </a:lnTo>
                <a:lnTo>
                  <a:pt x="111909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81929" y="5905586"/>
            <a:ext cx="269875" cy="263525"/>
          </a:xfrm>
          <a:custGeom>
            <a:avLst/>
            <a:gdLst/>
            <a:ahLst/>
            <a:cxnLst/>
            <a:rect l="l" t="t" r="r" b="b"/>
            <a:pathLst>
              <a:path w="269875" h="263525">
                <a:moveTo>
                  <a:pt x="100431" y="4888"/>
                </a:moveTo>
                <a:lnTo>
                  <a:pt x="0" y="4888"/>
                </a:lnTo>
                <a:lnTo>
                  <a:pt x="0" y="263488"/>
                </a:lnTo>
                <a:lnTo>
                  <a:pt x="100431" y="263488"/>
                </a:lnTo>
                <a:lnTo>
                  <a:pt x="100431" y="78215"/>
                </a:lnTo>
                <a:lnTo>
                  <a:pt x="102936" y="74792"/>
                </a:lnTo>
                <a:lnTo>
                  <a:pt x="104932" y="70882"/>
                </a:lnTo>
                <a:lnTo>
                  <a:pt x="108924" y="67459"/>
                </a:lnTo>
                <a:lnTo>
                  <a:pt x="114911" y="64040"/>
                </a:lnTo>
                <a:lnTo>
                  <a:pt x="120899" y="61596"/>
                </a:lnTo>
                <a:lnTo>
                  <a:pt x="126929" y="58173"/>
                </a:lnTo>
                <a:lnTo>
                  <a:pt x="135422" y="56707"/>
                </a:lnTo>
                <a:lnTo>
                  <a:pt x="143916" y="55729"/>
                </a:lnTo>
                <a:lnTo>
                  <a:pt x="265783" y="55729"/>
                </a:lnTo>
                <a:lnTo>
                  <a:pt x="263286" y="47417"/>
                </a:lnTo>
                <a:lnTo>
                  <a:pt x="256322" y="36665"/>
                </a:lnTo>
                <a:lnTo>
                  <a:pt x="250916" y="29819"/>
                </a:lnTo>
                <a:lnTo>
                  <a:pt x="100431" y="29819"/>
                </a:lnTo>
                <a:lnTo>
                  <a:pt x="100431" y="4888"/>
                </a:lnTo>
                <a:close/>
              </a:path>
              <a:path w="269875" h="263525">
                <a:moveTo>
                  <a:pt x="265783" y="55729"/>
                </a:moveTo>
                <a:lnTo>
                  <a:pt x="143916" y="55729"/>
                </a:lnTo>
                <a:lnTo>
                  <a:pt x="160902" y="61596"/>
                </a:lnTo>
                <a:lnTo>
                  <a:pt x="167866" y="74792"/>
                </a:lnTo>
                <a:lnTo>
                  <a:pt x="170372" y="87506"/>
                </a:lnTo>
                <a:lnTo>
                  <a:pt x="170372" y="263488"/>
                </a:lnTo>
                <a:lnTo>
                  <a:pt x="269316" y="263488"/>
                </a:lnTo>
                <a:lnTo>
                  <a:pt x="269316" y="72348"/>
                </a:lnTo>
                <a:lnTo>
                  <a:pt x="268297" y="65993"/>
                </a:lnTo>
                <a:lnTo>
                  <a:pt x="266811" y="59152"/>
                </a:lnTo>
                <a:lnTo>
                  <a:pt x="265783" y="55729"/>
                </a:lnTo>
                <a:close/>
              </a:path>
              <a:path w="269875" h="263525">
                <a:moveTo>
                  <a:pt x="179884" y="0"/>
                </a:moveTo>
                <a:lnTo>
                  <a:pt x="135422" y="9777"/>
                </a:lnTo>
                <a:lnTo>
                  <a:pt x="101450" y="28353"/>
                </a:lnTo>
                <a:lnTo>
                  <a:pt x="100431" y="29819"/>
                </a:lnTo>
                <a:lnTo>
                  <a:pt x="250916" y="29819"/>
                </a:lnTo>
                <a:lnTo>
                  <a:pt x="210332" y="4888"/>
                </a:lnTo>
                <a:lnTo>
                  <a:pt x="179884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40012" y="5910475"/>
            <a:ext cx="669925" cy="359410"/>
          </a:xfrm>
          <a:custGeom>
            <a:avLst/>
            <a:gdLst/>
            <a:ahLst/>
            <a:cxnLst/>
            <a:rect l="l" t="t" r="r" b="b"/>
            <a:pathLst>
              <a:path w="669925" h="359410">
                <a:moveTo>
                  <a:pt x="44928" y="256642"/>
                </a:moveTo>
                <a:lnTo>
                  <a:pt x="7473" y="275218"/>
                </a:lnTo>
                <a:lnTo>
                  <a:pt x="0" y="301619"/>
                </a:lnTo>
                <a:lnTo>
                  <a:pt x="1486" y="310905"/>
                </a:lnTo>
                <a:lnTo>
                  <a:pt x="2463" y="320194"/>
                </a:lnTo>
                <a:lnTo>
                  <a:pt x="30447" y="353435"/>
                </a:lnTo>
                <a:lnTo>
                  <a:pt x="58432" y="359301"/>
                </a:lnTo>
                <a:lnTo>
                  <a:pt x="71427" y="357835"/>
                </a:lnTo>
                <a:lnTo>
                  <a:pt x="108881" y="345125"/>
                </a:lnTo>
                <a:lnTo>
                  <a:pt x="133912" y="322638"/>
                </a:lnTo>
                <a:lnTo>
                  <a:pt x="81406" y="322638"/>
                </a:lnTo>
                <a:lnTo>
                  <a:pt x="83402" y="317750"/>
                </a:lnTo>
                <a:lnTo>
                  <a:pt x="85907" y="311884"/>
                </a:lnTo>
                <a:lnTo>
                  <a:pt x="87394" y="306017"/>
                </a:lnTo>
                <a:lnTo>
                  <a:pt x="88413" y="298683"/>
                </a:lnTo>
                <a:lnTo>
                  <a:pt x="87394" y="290863"/>
                </a:lnTo>
                <a:lnTo>
                  <a:pt x="61914" y="260065"/>
                </a:lnTo>
                <a:lnTo>
                  <a:pt x="53421" y="257621"/>
                </a:lnTo>
                <a:lnTo>
                  <a:pt x="44928" y="256642"/>
                </a:lnTo>
                <a:close/>
              </a:path>
              <a:path w="669925" h="359410">
                <a:moveTo>
                  <a:pt x="129392" y="0"/>
                </a:moveTo>
                <a:lnTo>
                  <a:pt x="13461" y="0"/>
                </a:lnTo>
                <a:lnTo>
                  <a:pt x="18472" y="10756"/>
                </a:lnTo>
                <a:lnTo>
                  <a:pt x="30447" y="37640"/>
                </a:lnTo>
                <a:lnTo>
                  <a:pt x="47434" y="76749"/>
                </a:lnTo>
                <a:lnTo>
                  <a:pt x="67944" y="123188"/>
                </a:lnTo>
                <a:lnTo>
                  <a:pt x="87394" y="168653"/>
                </a:lnTo>
                <a:lnTo>
                  <a:pt x="103913" y="210203"/>
                </a:lnTo>
                <a:lnTo>
                  <a:pt x="115888" y="242467"/>
                </a:lnTo>
                <a:lnTo>
                  <a:pt x="120899" y="258599"/>
                </a:lnTo>
                <a:lnTo>
                  <a:pt x="118903" y="274244"/>
                </a:lnTo>
                <a:lnTo>
                  <a:pt x="114869" y="286953"/>
                </a:lnTo>
                <a:lnTo>
                  <a:pt x="108881" y="297705"/>
                </a:lnTo>
                <a:lnTo>
                  <a:pt x="101917" y="306017"/>
                </a:lnTo>
                <a:lnTo>
                  <a:pt x="95887" y="313350"/>
                </a:lnTo>
                <a:lnTo>
                  <a:pt x="89390" y="317750"/>
                </a:lnTo>
                <a:lnTo>
                  <a:pt x="83402" y="321660"/>
                </a:lnTo>
                <a:lnTo>
                  <a:pt x="81406" y="322638"/>
                </a:lnTo>
                <a:lnTo>
                  <a:pt x="133912" y="322638"/>
                </a:lnTo>
                <a:lnTo>
                  <a:pt x="135889" y="320194"/>
                </a:lnTo>
                <a:lnTo>
                  <a:pt x="141877" y="310905"/>
                </a:lnTo>
                <a:lnTo>
                  <a:pt x="149861" y="290863"/>
                </a:lnTo>
                <a:lnTo>
                  <a:pt x="165828" y="251757"/>
                </a:lnTo>
                <a:lnTo>
                  <a:pt x="186339" y="201891"/>
                </a:lnTo>
                <a:lnTo>
                  <a:pt x="209313" y="146654"/>
                </a:lnTo>
                <a:lnTo>
                  <a:pt x="217754" y="125146"/>
                </a:lnTo>
                <a:lnTo>
                  <a:pt x="177846" y="125146"/>
                </a:lnTo>
                <a:lnTo>
                  <a:pt x="129392" y="0"/>
                </a:lnTo>
                <a:close/>
              </a:path>
              <a:path w="669925" h="359410">
                <a:moveTo>
                  <a:pt x="374674" y="0"/>
                </a:moveTo>
                <a:lnTo>
                  <a:pt x="268764" y="0"/>
                </a:lnTo>
                <a:lnTo>
                  <a:pt x="345712" y="260065"/>
                </a:lnTo>
                <a:lnTo>
                  <a:pt x="429115" y="260065"/>
                </a:lnTo>
                <a:lnTo>
                  <a:pt x="461495" y="140786"/>
                </a:lnTo>
                <a:lnTo>
                  <a:pt x="416163" y="140786"/>
                </a:lnTo>
                <a:lnTo>
                  <a:pt x="374674" y="0"/>
                </a:lnTo>
                <a:close/>
              </a:path>
              <a:path w="669925" h="359410">
                <a:moveTo>
                  <a:pt x="575231" y="103633"/>
                </a:moveTo>
                <a:lnTo>
                  <a:pt x="471580" y="103633"/>
                </a:lnTo>
                <a:lnTo>
                  <a:pt x="522072" y="260065"/>
                </a:lnTo>
                <a:lnTo>
                  <a:pt x="600506" y="260065"/>
                </a:lnTo>
                <a:lnTo>
                  <a:pt x="633656" y="135897"/>
                </a:lnTo>
                <a:lnTo>
                  <a:pt x="586492" y="135897"/>
                </a:lnTo>
                <a:lnTo>
                  <a:pt x="575231" y="103633"/>
                </a:lnTo>
                <a:close/>
              </a:path>
              <a:path w="669925" h="359410">
                <a:moveTo>
                  <a:pt x="539058" y="0"/>
                </a:moveTo>
                <a:lnTo>
                  <a:pt x="458119" y="0"/>
                </a:lnTo>
                <a:lnTo>
                  <a:pt x="416163" y="140786"/>
                </a:lnTo>
                <a:lnTo>
                  <a:pt x="461495" y="140786"/>
                </a:lnTo>
                <a:lnTo>
                  <a:pt x="471580" y="103633"/>
                </a:lnTo>
                <a:lnTo>
                  <a:pt x="575231" y="103633"/>
                </a:lnTo>
                <a:lnTo>
                  <a:pt x="539058" y="0"/>
                </a:lnTo>
                <a:close/>
              </a:path>
              <a:path w="669925" h="359410">
                <a:moveTo>
                  <a:pt x="669937" y="0"/>
                </a:moveTo>
                <a:lnTo>
                  <a:pt x="623480" y="0"/>
                </a:lnTo>
                <a:lnTo>
                  <a:pt x="586492" y="135897"/>
                </a:lnTo>
                <a:lnTo>
                  <a:pt x="633656" y="135897"/>
                </a:lnTo>
                <a:lnTo>
                  <a:pt x="669937" y="0"/>
                </a:lnTo>
                <a:close/>
              </a:path>
              <a:path w="669925" h="359410">
                <a:moveTo>
                  <a:pt x="268764" y="0"/>
                </a:moveTo>
                <a:lnTo>
                  <a:pt x="229781" y="0"/>
                </a:lnTo>
                <a:lnTo>
                  <a:pt x="177846" y="125146"/>
                </a:lnTo>
                <a:lnTo>
                  <a:pt x="217754" y="125146"/>
                </a:lnTo>
                <a:lnTo>
                  <a:pt x="230800" y="91903"/>
                </a:lnTo>
                <a:lnTo>
                  <a:pt x="263753" y="11734"/>
                </a:lnTo>
                <a:lnTo>
                  <a:pt x="268764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054843" y="5900698"/>
            <a:ext cx="143510" cy="160020"/>
          </a:xfrm>
          <a:custGeom>
            <a:avLst/>
            <a:gdLst/>
            <a:ahLst/>
            <a:cxnLst/>
            <a:rect l="l" t="t" r="r" b="b"/>
            <a:pathLst>
              <a:path w="143509" h="160020">
                <a:moveTo>
                  <a:pt x="976" y="0"/>
                </a:moveTo>
                <a:lnTo>
                  <a:pt x="0" y="33242"/>
                </a:lnTo>
                <a:lnTo>
                  <a:pt x="19491" y="40575"/>
                </a:lnTo>
                <a:lnTo>
                  <a:pt x="29980" y="55729"/>
                </a:lnTo>
                <a:lnTo>
                  <a:pt x="33462" y="70882"/>
                </a:lnTo>
                <a:lnTo>
                  <a:pt x="34949" y="78215"/>
                </a:lnTo>
                <a:lnTo>
                  <a:pt x="36477" y="124167"/>
                </a:lnTo>
                <a:lnTo>
                  <a:pt x="976" y="124167"/>
                </a:lnTo>
                <a:lnTo>
                  <a:pt x="976" y="159854"/>
                </a:lnTo>
                <a:lnTo>
                  <a:pt x="143363" y="159854"/>
                </a:lnTo>
                <a:lnTo>
                  <a:pt x="143363" y="149098"/>
                </a:lnTo>
                <a:lnTo>
                  <a:pt x="142387" y="144701"/>
                </a:lnTo>
                <a:lnTo>
                  <a:pt x="142387" y="139812"/>
                </a:lnTo>
                <a:lnTo>
                  <a:pt x="131388" y="85548"/>
                </a:lnTo>
                <a:lnTo>
                  <a:pt x="102894" y="40575"/>
                </a:lnTo>
                <a:lnTo>
                  <a:pt x="57923" y="10756"/>
                </a:lnTo>
                <a:lnTo>
                  <a:pt x="31467" y="2935"/>
                </a:lnTo>
                <a:lnTo>
                  <a:pt x="976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14452" y="5900698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141368" y="0"/>
                </a:moveTo>
                <a:lnTo>
                  <a:pt x="84931" y="12221"/>
                </a:lnTo>
                <a:lnTo>
                  <a:pt x="39960" y="42532"/>
                </a:lnTo>
                <a:lnTo>
                  <a:pt x="10998" y="88971"/>
                </a:lnTo>
                <a:lnTo>
                  <a:pt x="0" y="143231"/>
                </a:lnTo>
                <a:lnTo>
                  <a:pt x="2505" y="171584"/>
                </a:lnTo>
                <a:lnTo>
                  <a:pt x="22973" y="220959"/>
                </a:lnTo>
                <a:lnTo>
                  <a:pt x="60428" y="258112"/>
                </a:lnTo>
                <a:lnTo>
                  <a:pt x="111387" y="279133"/>
                </a:lnTo>
                <a:lnTo>
                  <a:pt x="141368" y="281577"/>
                </a:lnTo>
                <a:lnTo>
                  <a:pt x="165870" y="280107"/>
                </a:lnTo>
                <a:lnTo>
                  <a:pt x="211818" y="269842"/>
                </a:lnTo>
                <a:lnTo>
                  <a:pt x="250292" y="248334"/>
                </a:lnTo>
                <a:lnTo>
                  <a:pt x="252291" y="246377"/>
                </a:lnTo>
                <a:lnTo>
                  <a:pt x="164341" y="246377"/>
                </a:lnTo>
                <a:lnTo>
                  <a:pt x="141368" y="242467"/>
                </a:lnTo>
                <a:lnTo>
                  <a:pt x="122385" y="234160"/>
                </a:lnTo>
                <a:lnTo>
                  <a:pt x="107395" y="219002"/>
                </a:lnTo>
                <a:lnTo>
                  <a:pt x="101407" y="198960"/>
                </a:lnTo>
                <a:lnTo>
                  <a:pt x="101407" y="159854"/>
                </a:lnTo>
                <a:lnTo>
                  <a:pt x="141368" y="159854"/>
                </a:lnTo>
                <a:lnTo>
                  <a:pt x="141368" y="124167"/>
                </a:lnTo>
                <a:lnTo>
                  <a:pt x="101407" y="124167"/>
                </a:lnTo>
                <a:lnTo>
                  <a:pt x="103913" y="77237"/>
                </a:lnTo>
                <a:lnTo>
                  <a:pt x="103913" y="69908"/>
                </a:lnTo>
                <a:lnTo>
                  <a:pt x="128373" y="35687"/>
                </a:lnTo>
                <a:lnTo>
                  <a:pt x="141368" y="33242"/>
                </a:lnTo>
                <a:lnTo>
                  <a:pt x="141368" y="0"/>
                </a:lnTo>
                <a:close/>
              </a:path>
              <a:path w="281940" h="281939">
                <a:moveTo>
                  <a:pt x="281759" y="197981"/>
                </a:moveTo>
                <a:lnTo>
                  <a:pt x="232286" y="197981"/>
                </a:lnTo>
                <a:lnTo>
                  <a:pt x="223793" y="219002"/>
                </a:lnTo>
                <a:lnTo>
                  <a:pt x="207826" y="233181"/>
                </a:lnTo>
                <a:lnTo>
                  <a:pt x="187358" y="242467"/>
                </a:lnTo>
                <a:lnTo>
                  <a:pt x="164341" y="246377"/>
                </a:lnTo>
                <a:lnTo>
                  <a:pt x="252291" y="246377"/>
                </a:lnTo>
                <a:lnTo>
                  <a:pt x="264773" y="234160"/>
                </a:lnTo>
                <a:lnTo>
                  <a:pt x="275771" y="217536"/>
                </a:lnTo>
                <a:lnTo>
                  <a:pt x="281759" y="197981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H</a:t>
            </a:r>
            <a:r>
              <a:rPr spc="-10" dirty="0"/>
              <a:t>O</a:t>
            </a:r>
            <a:r>
              <a:rPr dirty="0"/>
              <a:t>NE</a:t>
            </a:r>
            <a:r>
              <a:rPr spc="-15" dirty="0"/>
              <a:t>Y</a:t>
            </a:r>
            <a:r>
              <a:rPr spc="45" dirty="0"/>
              <a:t>W</a:t>
            </a:r>
            <a:r>
              <a:rPr dirty="0"/>
              <a:t>ELL</a:t>
            </a:r>
            <a:r>
              <a:rPr spc="15" dirty="0"/>
              <a:t> </a:t>
            </a:r>
            <a:r>
              <a:rPr dirty="0"/>
              <a:t>- C</a:t>
            </a:r>
            <a:r>
              <a:rPr spc="-10" dirty="0"/>
              <a:t>O</a:t>
            </a:r>
            <a:r>
              <a:rPr dirty="0"/>
              <a:t>NFIDE</a:t>
            </a:r>
            <a:r>
              <a:rPr spc="5" dirty="0"/>
              <a:t>N</a:t>
            </a:r>
            <a:r>
              <a:rPr spc="-10" dirty="0"/>
              <a:t>T</a:t>
            </a:r>
            <a:r>
              <a:rPr dirty="0"/>
              <a:t>I</a:t>
            </a:r>
            <a:r>
              <a:rPr spc="10" dirty="0"/>
              <a:t>A</a:t>
            </a:r>
            <a:r>
              <a:rPr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22271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5257291" y="6545112"/>
            <a:ext cx="16903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H</a:t>
            </a:r>
            <a:r>
              <a:rPr spc="-10" dirty="0"/>
              <a:t>O</a:t>
            </a:r>
            <a:r>
              <a:rPr dirty="0"/>
              <a:t>NE</a:t>
            </a:r>
            <a:r>
              <a:rPr spc="-15" dirty="0"/>
              <a:t>Y</a:t>
            </a:r>
            <a:r>
              <a:rPr spc="45" dirty="0"/>
              <a:t>W</a:t>
            </a:r>
            <a:r>
              <a:rPr dirty="0"/>
              <a:t>ELL</a:t>
            </a:r>
            <a:r>
              <a:rPr spc="15" dirty="0"/>
              <a:t> </a:t>
            </a:r>
            <a:r>
              <a:rPr dirty="0"/>
              <a:t>- C</a:t>
            </a:r>
            <a:r>
              <a:rPr spc="-10" dirty="0"/>
              <a:t>O</a:t>
            </a:r>
            <a:r>
              <a:rPr dirty="0"/>
              <a:t>NFIDE</a:t>
            </a:r>
            <a:r>
              <a:rPr spc="5" dirty="0"/>
              <a:t>N</a:t>
            </a:r>
            <a:r>
              <a:rPr spc="-10" dirty="0"/>
              <a:t>T</a:t>
            </a:r>
            <a:r>
              <a:rPr dirty="0"/>
              <a:t>I</a:t>
            </a:r>
            <a:r>
              <a:rPr spc="10" dirty="0"/>
              <a:t>A</a:t>
            </a:r>
            <a:r>
              <a:rPr dirty="0"/>
              <a:t>L</a:t>
            </a:r>
          </a:p>
        </p:txBody>
      </p:sp>
      <p:sp>
        <p:nvSpPr>
          <p:cNvPr id="12" name="object 5"/>
          <p:cNvSpPr/>
          <p:nvPr/>
        </p:nvSpPr>
        <p:spPr>
          <a:xfrm>
            <a:off x="10603798" y="6271259"/>
            <a:ext cx="1207704" cy="279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/>
          <p:cNvSpPr/>
          <p:nvPr/>
        </p:nvSpPr>
        <p:spPr>
          <a:xfrm>
            <a:off x="11833921" y="6271259"/>
            <a:ext cx="62865" cy="218440"/>
          </a:xfrm>
          <a:custGeom>
            <a:avLst/>
            <a:gdLst/>
            <a:ahLst/>
            <a:cxnLst/>
            <a:rect l="l" t="t" r="r" b="b"/>
            <a:pathLst>
              <a:path w="62865" h="218439">
                <a:moveTo>
                  <a:pt x="0" y="218218"/>
                </a:moveTo>
                <a:lnTo>
                  <a:pt x="62430" y="218218"/>
                </a:lnTo>
                <a:lnTo>
                  <a:pt x="62430" y="0"/>
                </a:lnTo>
                <a:lnTo>
                  <a:pt x="0" y="0"/>
                </a:lnTo>
                <a:lnTo>
                  <a:pt x="0" y="218218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/>
          <p:cNvSpPr/>
          <p:nvPr/>
        </p:nvSpPr>
        <p:spPr>
          <a:xfrm>
            <a:off x="10396728" y="6392830"/>
            <a:ext cx="68580" cy="97155"/>
          </a:xfrm>
          <a:custGeom>
            <a:avLst/>
            <a:gdLst/>
            <a:ahLst/>
            <a:cxnLst/>
            <a:rect l="l" t="t" r="r" b="b"/>
            <a:pathLst>
              <a:path w="68579" h="97154">
                <a:moveTo>
                  <a:pt x="0" y="96987"/>
                </a:moveTo>
                <a:lnTo>
                  <a:pt x="68143" y="96987"/>
                </a:lnTo>
                <a:lnTo>
                  <a:pt x="68143" y="0"/>
                </a:lnTo>
                <a:lnTo>
                  <a:pt x="0" y="0"/>
                </a:lnTo>
                <a:lnTo>
                  <a:pt x="0" y="96987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/>
          <p:cNvSpPr/>
          <p:nvPr/>
        </p:nvSpPr>
        <p:spPr>
          <a:xfrm>
            <a:off x="10396728" y="637688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605" y="0"/>
                </a:lnTo>
              </a:path>
            </a:pathLst>
          </a:custGeom>
          <a:ln w="31886">
            <a:solidFill>
              <a:srgbClr val="DC2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/>
          <p:cNvSpPr/>
          <p:nvPr/>
        </p:nvSpPr>
        <p:spPr>
          <a:xfrm>
            <a:off x="10396728" y="6270599"/>
            <a:ext cx="68580" cy="90805"/>
          </a:xfrm>
          <a:custGeom>
            <a:avLst/>
            <a:gdLst/>
            <a:ahLst/>
            <a:cxnLst/>
            <a:rect l="l" t="t" r="r" b="b"/>
            <a:pathLst>
              <a:path w="68579" h="90804">
                <a:moveTo>
                  <a:pt x="0" y="90344"/>
                </a:moveTo>
                <a:lnTo>
                  <a:pt x="68143" y="90344"/>
                </a:lnTo>
                <a:lnTo>
                  <a:pt x="68143" y="0"/>
                </a:lnTo>
                <a:lnTo>
                  <a:pt x="0" y="0"/>
                </a:lnTo>
                <a:lnTo>
                  <a:pt x="0" y="90344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0"/>
          <p:cNvSpPr/>
          <p:nvPr/>
        </p:nvSpPr>
        <p:spPr>
          <a:xfrm>
            <a:off x="10517189" y="6392973"/>
            <a:ext cx="68580" cy="96520"/>
          </a:xfrm>
          <a:custGeom>
            <a:avLst/>
            <a:gdLst/>
            <a:ahLst/>
            <a:cxnLst/>
            <a:rect l="l" t="t" r="r" b="b"/>
            <a:pathLst>
              <a:path w="68579" h="96520">
                <a:moveTo>
                  <a:pt x="68143" y="0"/>
                </a:moveTo>
                <a:lnTo>
                  <a:pt x="0" y="0"/>
                </a:lnTo>
                <a:lnTo>
                  <a:pt x="0" y="96504"/>
                </a:lnTo>
                <a:lnTo>
                  <a:pt x="68143" y="96504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/>
          <p:cNvSpPr/>
          <p:nvPr/>
        </p:nvSpPr>
        <p:spPr>
          <a:xfrm>
            <a:off x="10517189" y="6271251"/>
            <a:ext cx="68580" cy="90170"/>
          </a:xfrm>
          <a:custGeom>
            <a:avLst/>
            <a:gdLst/>
            <a:ahLst/>
            <a:cxnLst/>
            <a:rect l="l" t="t" r="r" b="b"/>
            <a:pathLst>
              <a:path w="68579" h="90170">
                <a:moveTo>
                  <a:pt x="68143" y="0"/>
                </a:moveTo>
                <a:lnTo>
                  <a:pt x="0" y="0"/>
                </a:lnTo>
                <a:lnTo>
                  <a:pt x="0" y="89990"/>
                </a:lnTo>
                <a:lnTo>
                  <a:pt x="68143" y="89990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57022" y="299822"/>
            <a:ext cx="11477955" cy="492443"/>
          </a:xfrm>
        </p:spPr>
        <p:txBody>
          <a:bodyPr/>
          <a:lstStyle/>
          <a:p>
            <a:r>
              <a:rPr lang="en-US" dirty="0" smtClean="0"/>
              <a:t>Industrial Drone Inspection</a:t>
            </a:r>
            <a:endParaRPr lang="en-US" dirty="0"/>
          </a:p>
        </p:txBody>
      </p:sp>
      <p:pic>
        <p:nvPicPr>
          <p:cNvPr id="21" name="Drone 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0" y="849085"/>
            <a:ext cx="12192000" cy="5373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66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22" y="299822"/>
            <a:ext cx="11477955" cy="492443"/>
          </a:xfrm>
        </p:spPr>
        <p:txBody>
          <a:bodyPr/>
          <a:lstStyle/>
          <a:p>
            <a:r>
              <a:rPr lang="en-US" dirty="0" smtClean="0"/>
              <a:t>Early Adopters</a:t>
            </a:r>
            <a:endParaRPr lang="en-US" dirty="0"/>
          </a:p>
        </p:txBody>
      </p:sp>
      <p:sp>
        <p:nvSpPr>
          <p:cNvPr id="18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5257291" y="6545112"/>
            <a:ext cx="16903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H</a:t>
            </a:r>
            <a:r>
              <a:rPr spc="-10" dirty="0"/>
              <a:t>O</a:t>
            </a:r>
            <a:r>
              <a:rPr dirty="0"/>
              <a:t>NE</a:t>
            </a:r>
            <a:r>
              <a:rPr spc="-15" dirty="0"/>
              <a:t>Y</a:t>
            </a:r>
            <a:r>
              <a:rPr spc="45" dirty="0"/>
              <a:t>W</a:t>
            </a:r>
            <a:r>
              <a:rPr dirty="0"/>
              <a:t>ELL</a:t>
            </a:r>
            <a:r>
              <a:rPr spc="15" dirty="0"/>
              <a:t> </a:t>
            </a:r>
            <a:r>
              <a:rPr dirty="0"/>
              <a:t>- C</a:t>
            </a:r>
            <a:r>
              <a:rPr spc="-10" dirty="0"/>
              <a:t>O</a:t>
            </a:r>
            <a:r>
              <a:rPr dirty="0"/>
              <a:t>NFIDE</a:t>
            </a:r>
            <a:r>
              <a:rPr spc="5" dirty="0"/>
              <a:t>N</a:t>
            </a:r>
            <a:r>
              <a:rPr spc="-10" dirty="0"/>
              <a:t>T</a:t>
            </a:r>
            <a:r>
              <a:rPr dirty="0"/>
              <a:t>I</a:t>
            </a:r>
            <a:r>
              <a:rPr spc="10" dirty="0"/>
              <a:t>A</a:t>
            </a:r>
            <a:r>
              <a:rPr dirty="0"/>
              <a:t>L</a:t>
            </a:r>
          </a:p>
        </p:txBody>
      </p:sp>
      <p:sp>
        <p:nvSpPr>
          <p:cNvPr id="19" name="object 5"/>
          <p:cNvSpPr/>
          <p:nvPr/>
        </p:nvSpPr>
        <p:spPr>
          <a:xfrm>
            <a:off x="10603798" y="6271259"/>
            <a:ext cx="1207704" cy="279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/>
          <p:cNvSpPr/>
          <p:nvPr/>
        </p:nvSpPr>
        <p:spPr>
          <a:xfrm>
            <a:off x="11833921" y="6271259"/>
            <a:ext cx="62865" cy="218440"/>
          </a:xfrm>
          <a:custGeom>
            <a:avLst/>
            <a:gdLst/>
            <a:ahLst/>
            <a:cxnLst/>
            <a:rect l="l" t="t" r="r" b="b"/>
            <a:pathLst>
              <a:path w="62865" h="218439">
                <a:moveTo>
                  <a:pt x="0" y="218218"/>
                </a:moveTo>
                <a:lnTo>
                  <a:pt x="62430" y="218218"/>
                </a:lnTo>
                <a:lnTo>
                  <a:pt x="62430" y="0"/>
                </a:lnTo>
                <a:lnTo>
                  <a:pt x="0" y="0"/>
                </a:lnTo>
                <a:lnTo>
                  <a:pt x="0" y="218218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/>
          <p:cNvSpPr/>
          <p:nvPr/>
        </p:nvSpPr>
        <p:spPr>
          <a:xfrm>
            <a:off x="10396728" y="6392830"/>
            <a:ext cx="68580" cy="97155"/>
          </a:xfrm>
          <a:custGeom>
            <a:avLst/>
            <a:gdLst/>
            <a:ahLst/>
            <a:cxnLst/>
            <a:rect l="l" t="t" r="r" b="b"/>
            <a:pathLst>
              <a:path w="68579" h="97154">
                <a:moveTo>
                  <a:pt x="0" y="96987"/>
                </a:moveTo>
                <a:lnTo>
                  <a:pt x="68143" y="96987"/>
                </a:lnTo>
                <a:lnTo>
                  <a:pt x="68143" y="0"/>
                </a:lnTo>
                <a:lnTo>
                  <a:pt x="0" y="0"/>
                </a:lnTo>
                <a:lnTo>
                  <a:pt x="0" y="96987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/>
          <p:cNvSpPr/>
          <p:nvPr/>
        </p:nvSpPr>
        <p:spPr>
          <a:xfrm>
            <a:off x="10396728" y="637688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605" y="0"/>
                </a:lnTo>
              </a:path>
            </a:pathLst>
          </a:custGeom>
          <a:ln w="31886">
            <a:solidFill>
              <a:srgbClr val="DC2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/>
          <p:cNvSpPr/>
          <p:nvPr/>
        </p:nvSpPr>
        <p:spPr>
          <a:xfrm>
            <a:off x="10396728" y="6270599"/>
            <a:ext cx="68580" cy="90805"/>
          </a:xfrm>
          <a:custGeom>
            <a:avLst/>
            <a:gdLst/>
            <a:ahLst/>
            <a:cxnLst/>
            <a:rect l="l" t="t" r="r" b="b"/>
            <a:pathLst>
              <a:path w="68579" h="90804">
                <a:moveTo>
                  <a:pt x="0" y="90344"/>
                </a:moveTo>
                <a:lnTo>
                  <a:pt x="68143" y="90344"/>
                </a:lnTo>
                <a:lnTo>
                  <a:pt x="68143" y="0"/>
                </a:lnTo>
                <a:lnTo>
                  <a:pt x="0" y="0"/>
                </a:lnTo>
                <a:lnTo>
                  <a:pt x="0" y="90344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/>
          <p:cNvSpPr/>
          <p:nvPr/>
        </p:nvSpPr>
        <p:spPr>
          <a:xfrm>
            <a:off x="10517189" y="6392973"/>
            <a:ext cx="68580" cy="96520"/>
          </a:xfrm>
          <a:custGeom>
            <a:avLst/>
            <a:gdLst/>
            <a:ahLst/>
            <a:cxnLst/>
            <a:rect l="l" t="t" r="r" b="b"/>
            <a:pathLst>
              <a:path w="68579" h="96520">
                <a:moveTo>
                  <a:pt x="68143" y="0"/>
                </a:moveTo>
                <a:lnTo>
                  <a:pt x="0" y="0"/>
                </a:lnTo>
                <a:lnTo>
                  <a:pt x="0" y="96504"/>
                </a:lnTo>
                <a:lnTo>
                  <a:pt x="68143" y="96504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/>
          <p:cNvSpPr/>
          <p:nvPr/>
        </p:nvSpPr>
        <p:spPr>
          <a:xfrm>
            <a:off x="10517189" y="6271251"/>
            <a:ext cx="68580" cy="90170"/>
          </a:xfrm>
          <a:custGeom>
            <a:avLst/>
            <a:gdLst/>
            <a:ahLst/>
            <a:cxnLst/>
            <a:rect l="l" t="t" r="r" b="b"/>
            <a:pathLst>
              <a:path w="68579" h="90170">
                <a:moveTo>
                  <a:pt x="68143" y="0"/>
                </a:moveTo>
                <a:lnTo>
                  <a:pt x="0" y="0"/>
                </a:lnTo>
                <a:lnTo>
                  <a:pt x="0" y="89990"/>
                </a:lnTo>
                <a:lnTo>
                  <a:pt x="68143" y="89990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33" name="Picture 17" descr="BP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2256312" y="1525979"/>
            <a:ext cx="517525" cy="762000"/>
          </a:xfrm>
          <a:prstGeom prst="rect">
            <a:avLst/>
          </a:prstGeom>
          <a:noFill/>
        </p:spPr>
      </p:pic>
      <p:pic>
        <p:nvPicPr>
          <p:cNvPr id="9232" name="Picture 16" descr="CNR International"/>
          <p:cNvPicPr>
            <a:picLocks noChangeAspect="1" noChangeArrowheads="1"/>
          </p:cNvPicPr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3610100" y="3839688"/>
            <a:ext cx="846138" cy="762000"/>
          </a:xfrm>
          <a:prstGeom prst="rect">
            <a:avLst/>
          </a:prstGeom>
          <a:noFill/>
        </p:spPr>
      </p:pic>
      <p:pic>
        <p:nvPicPr>
          <p:cNvPr id="9231" name="Picture 15" descr="Maersk"/>
          <p:cNvPicPr>
            <a:picLocks noChangeAspect="1" noChangeArrowheads="1"/>
          </p:cNvPicPr>
          <p:nvPr/>
        </p:nvPicPr>
        <p:blipFill>
          <a:blip r:embed="rId8" r:link="rId9" cstate="print"/>
          <a:srcRect/>
          <a:stretch>
            <a:fillRect/>
          </a:stretch>
        </p:blipFill>
        <p:spPr bwMode="auto">
          <a:xfrm>
            <a:off x="1045028" y="1601189"/>
            <a:ext cx="533400" cy="762000"/>
          </a:xfrm>
          <a:prstGeom prst="rect">
            <a:avLst/>
          </a:prstGeom>
          <a:noFill/>
        </p:spPr>
      </p:pic>
      <p:pic>
        <p:nvPicPr>
          <p:cNvPr id="9230" name="Picture 14" descr="Marathon Oil"/>
          <p:cNvPicPr>
            <a:picLocks noChangeAspect="1" noChangeArrowheads="1"/>
          </p:cNvPicPr>
          <p:nvPr/>
        </p:nvPicPr>
        <p:blipFill>
          <a:blip r:embed="rId10" r:link="rId11" cstate="print"/>
          <a:srcRect/>
          <a:stretch>
            <a:fillRect/>
          </a:stretch>
        </p:blipFill>
        <p:spPr bwMode="auto">
          <a:xfrm>
            <a:off x="2018806" y="3990109"/>
            <a:ext cx="860425" cy="762000"/>
          </a:xfrm>
          <a:prstGeom prst="rect">
            <a:avLst/>
          </a:prstGeom>
          <a:noFill/>
        </p:spPr>
      </p:pic>
      <p:pic>
        <p:nvPicPr>
          <p:cNvPr id="9229" name="Picture 13" descr="Apache"/>
          <p:cNvPicPr>
            <a:picLocks noChangeAspect="1" noChangeArrowheads="1"/>
          </p:cNvPicPr>
          <p:nvPr/>
        </p:nvPicPr>
        <p:blipFill>
          <a:blip r:embed="rId12" r:link="rId13" cstate="print"/>
          <a:srcRect/>
          <a:stretch>
            <a:fillRect/>
          </a:stretch>
        </p:blipFill>
        <p:spPr bwMode="auto">
          <a:xfrm>
            <a:off x="855023" y="2816431"/>
            <a:ext cx="846138" cy="762000"/>
          </a:xfrm>
          <a:prstGeom prst="rect">
            <a:avLst/>
          </a:prstGeom>
          <a:noFill/>
        </p:spPr>
      </p:pic>
      <p:pic>
        <p:nvPicPr>
          <p:cNvPr id="9228" name="Picture 12" descr="Centrica"/>
          <p:cNvPicPr>
            <a:picLocks noChangeAspect="1" noChangeArrowheads="1"/>
          </p:cNvPicPr>
          <p:nvPr/>
        </p:nvPicPr>
        <p:blipFill>
          <a:blip r:embed="rId14" r:link="rId15" cstate="print"/>
          <a:srcRect/>
          <a:stretch>
            <a:fillRect/>
          </a:stretch>
        </p:blipFill>
        <p:spPr bwMode="auto">
          <a:xfrm>
            <a:off x="700645" y="3958442"/>
            <a:ext cx="1020763" cy="762000"/>
          </a:xfrm>
          <a:prstGeom prst="rect">
            <a:avLst/>
          </a:prstGeom>
          <a:noFill/>
        </p:spPr>
      </p:pic>
      <p:pic>
        <p:nvPicPr>
          <p:cNvPr id="9227" name="Picture 11" descr="OXY"/>
          <p:cNvPicPr>
            <a:picLocks noChangeAspect="1" noChangeArrowheads="1"/>
          </p:cNvPicPr>
          <p:nvPr/>
        </p:nvPicPr>
        <p:blipFill>
          <a:blip r:embed="rId16" r:link="rId17" cstate="print"/>
          <a:srcRect/>
          <a:stretch>
            <a:fillRect/>
          </a:stretch>
        </p:blipFill>
        <p:spPr bwMode="auto">
          <a:xfrm>
            <a:off x="2268187" y="2770909"/>
            <a:ext cx="525463" cy="762000"/>
          </a:xfrm>
          <a:prstGeom prst="rect">
            <a:avLst/>
          </a:prstGeom>
          <a:noFill/>
        </p:spPr>
      </p:pic>
      <p:pic>
        <p:nvPicPr>
          <p:cNvPr id="9226" name="Picture 10" descr="Talisman Energy"/>
          <p:cNvPicPr>
            <a:picLocks noChangeAspect="1" noChangeArrowheads="1"/>
          </p:cNvPicPr>
          <p:nvPr/>
        </p:nvPicPr>
        <p:blipFill>
          <a:blip r:embed="rId18" r:link="rId19" cstate="print"/>
          <a:srcRect/>
          <a:stretch>
            <a:fillRect/>
          </a:stretch>
        </p:blipFill>
        <p:spPr bwMode="auto">
          <a:xfrm>
            <a:off x="5213267" y="2774867"/>
            <a:ext cx="1219200" cy="762000"/>
          </a:xfrm>
          <a:prstGeom prst="rect">
            <a:avLst/>
          </a:prstGeom>
          <a:noFill/>
        </p:spPr>
      </p:pic>
      <p:pic>
        <p:nvPicPr>
          <p:cNvPr id="9225" name="Picture 9" descr="Chevron"/>
          <p:cNvPicPr>
            <a:picLocks noChangeAspect="1" noChangeArrowheads="1"/>
          </p:cNvPicPr>
          <p:nvPr/>
        </p:nvPicPr>
        <p:blipFill>
          <a:blip r:embed="rId20" r:link="rId21" cstate="print"/>
          <a:srcRect/>
          <a:stretch>
            <a:fillRect/>
          </a:stretch>
        </p:blipFill>
        <p:spPr bwMode="auto">
          <a:xfrm>
            <a:off x="3705101" y="2699658"/>
            <a:ext cx="495300" cy="762000"/>
          </a:xfrm>
          <a:prstGeom prst="rect">
            <a:avLst/>
          </a:prstGeom>
          <a:noFill/>
        </p:spPr>
      </p:pic>
      <p:pic>
        <p:nvPicPr>
          <p:cNvPr id="9224" name="Picture 8" descr="ExxonMobil"/>
          <p:cNvPicPr>
            <a:picLocks noChangeAspect="1" noChangeArrowheads="1"/>
          </p:cNvPicPr>
          <p:nvPr/>
        </p:nvPicPr>
        <p:blipFill>
          <a:blip r:embed="rId22" r:link="rId23" cstate="print"/>
          <a:srcRect/>
          <a:stretch>
            <a:fillRect/>
          </a:stretch>
        </p:blipFill>
        <p:spPr bwMode="auto">
          <a:xfrm>
            <a:off x="3443844" y="1615045"/>
            <a:ext cx="1257300" cy="762000"/>
          </a:xfrm>
          <a:prstGeom prst="rect">
            <a:avLst/>
          </a:prstGeom>
          <a:noFill/>
        </p:spPr>
      </p:pic>
      <p:pic>
        <p:nvPicPr>
          <p:cNvPr id="9223" name="Picture 7" descr="Shell"/>
          <p:cNvPicPr>
            <a:picLocks noChangeAspect="1" noChangeArrowheads="1"/>
          </p:cNvPicPr>
          <p:nvPr/>
        </p:nvPicPr>
        <p:blipFill>
          <a:blip r:embed="rId24" r:link="rId25" cstate="print"/>
          <a:srcRect/>
          <a:stretch>
            <a:fillRect/>
          </a:stretch>
        </p:blipFill>
        <p:spPr bwMode="auto">
          <a:xfrm>
            <a:off x="5510150" y="1628898"/>
            <a:ext cx="457200" cy="762000"/>
          </a:xfrm>
          <a:prstGeom prst="rect">
            <a:avLst/>
          </a:prstGeom>
          <a:noFill/>
        </p:spPr>
      </p:pic>
      <p:pic>
        <p:nvPicPr>
          <p:cNvPr id="9222" name="Picture 6" descr="ConocoPhillips"/>
          <p:cNvPicPr>
            <a:picLocks noChangeAspect="1" noChangeArrowheads="1"/>
          </p:cNvPicPr>
          <p:nvPr/>
        </p:nvPicPr>
        <p:blipFill>
          <a:blip r:embed="rId26" r:link="rId27" cstate="print"/>
          <a:srcRect/>
          <a:stretch>
            <a:fillRect/>
          </a:stretch>
        </p:blipFill>
        <p:spPr bwMode="auto">
          <a:xfrm>
            <a:off x="5035139" y="3958442"/>
            <a:ext cx="1257300" cy="762000"/>
          </a:xfrm>
          <a:prstGeom prst="rect">
            <a:avLst/>
          </a:prstGeom>
          <a:noFill/>
        </p:spPr>
      </p:pic>
      <p:pic>
        <p:nvPicPr>
          <p:cNvPr id="9221" name="Picture 5" descr="Total"/>
          <p:cNvPicPr>
            <a:picLocks noChangeAspect="1" noChangeArrowheads="1"/>
          </p:cNvPicPr>
          <p:nvPr/>
        </p:nvPicPr>
        <p:blipFill>
          <a:blip r:embed="rId28" r:link="rId29" cstate="print"/>
          <a:srcRect/>
          <a:stretch>
            <a:fillRect/>
          </a:stretch>
        </p:blipFill>
        <p:spPr bwMode="auto">
          <a:xfrm>
            <a:off x="938151" y="5041076"/>
            <a:ext cx="427038" cy="762000"/>
          </a:xfrm>
          <a:prstGeom prst="rect">
            <a:avLst/>
          </a:prstGeom>
          <a:noFill/>
        </p:spPr>
      </p:pic>
      <p:pic>
        <p:nvPicPr>
          <p:cNvPr id="9220" name="Picture 4" descr="Sabic"/>
          <p:cNvPicPr>
            <a:picLocks noChangeAspect="1" noChangeArrowheads="1"/>
          </p:cNvPicPr>
          <p:nvPr/>
        </p:nvPicPr>
        <p:blipFill>
          <a:blip r:embed="rId30" r:link="rId31" cstate="print"/>
          <a:srcRect/>
          <a:stretch>
            <a:fillRect/>
          </a:stretch>
        </p:blipFill>
        <p:spPr bwMode="auto">
          <a:xfrm>
            <a:off x="1947554" y="5054930"/>
            <a:ext cx="838200" cy="762000"/>
          </a:xfrm>
          <a:prstGeom prst="rect">
            <a:avLst/>
          </a:prstGeom>
          <a:noFill/>
        </p:spPr>
      </p:pic>
      <p:pic>
        <p:nvPicPr>
          <p:cNvPr id="9218" name="Picture 2" descr="SSE"/>
          <p:cNvPicPr>
            <a:picLocks noChangeAspect="1" noChangeArrowheads="1"/>
          </p:cNvPicPr>
          <p:nvPr/>
        </p:nvPicPr>
        <p:blipFill>
          <a:blip r:embed="rId32" r:link="rId33" cstate="print"/>
          <a:srcRect/>
          <a:stretch>
            <a:fillRect/>
          </a:stretch>
        </p:blipFill>
        <p:spPr bwMode="auto">
          <a:xfrm>
            <a:off x="5272644" y="4940136"/>
            <a:ext cx="968375" cy="762000"/>
          </a:xfrm>
          <a:prstGeom prst="rect">
            <a:avLst/>
          </a:prstGeom>
          <a:noFill/>
        </p:spPr>
      </p:pic>
      <p:pic>
        <p:nvPicPr>
          <p:cNvPr id="9217" name="Picture 1" descr="SSE"/>
          <p:cNvPicPr>
            <a:picLocks noChangeAspect="1" noChangeArrowheads="1"/>
          </p:cNvPicPr>
          <p:nvPr/>
        </p:nvPicPr>
        <p:blipFill>
          <a:blip r:embed="rId34" r:link="rId35" cstate="print"/>
          <a:srcRect/>
          <a:stretch>
            <a:fillRect/>
          </a:stretch>
        </p:blipFill>
        <p:spPr bwMode="auto">
          <a:xfrm>
            <a:off x="3681351" y="4920342"/>
            <a:ext cx="617538" cy="762000"/>
          </a:xfrm>
          <a:prstGeom prst="rect">
            <a:avLst/>
          </a:prstGeom>
          <a:noFill/>
        </p:spPr>
      </p:pic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685800" y="73152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685800" y="134112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50826" y="795646"/>
            <a:ext cx="4120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Is this Idea Crazy?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or 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Am I Crazy?</a:t>
            </a:r>
          </a:p>
          <a:p>
            <a:pPr algn="ctr"/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These Leading Early Adopters don’t seem to think so.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9" name="Right Brace 38"/>
          <p:cNvSpPr/>
          <p:nvPr/>
        </p:nvSpPr>
        <p:spPr>
          <a:xfrm>
            <a:off x="6412675" y="1781299"/>
            <a:ext cx="1116281" cy="381197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612084" y="2921331"/>
            <a:ext cx="377635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Industry Leaders already taking advantage of Drone enabled Industrial Inspection.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4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22" y="299822"/>
            <a:ext cx="11477955" cy="492443"/>
          </a:xfrm>
        </p:spPr>
        <p:txBody>
          <a:bodyPr/>
          <a:lstStyle/>
          <a:p>
            <a:r>
              <a:rPr lang="en-US" dirty="0" smtClean="0"/>
              <a:t>Getting Progressive: </a:t>
            </a:r>
            <a:r>
              <a:rPr lang="en-US" i="1" dirty="0" smtClean="0"/>
              <a:t>–Structural Inspection-</a:t>
            </a:r>
            <a:endParaRPr lang="en-US" i="1" dirty="0"/>
          </a:p>
        </p:txBody>
      </p:sp>
      <p:sp>
        <p:nvSpPr>
          <p:cNvPr id="26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5257291" y="6545112"/>
            <a:ext cx="16903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H</a:t>
            </a:r>
            <a:r>
              <a:rPr spc="-10" dirty="0"/>
              <a:t>O</a:t>
            </a:r>
            <a:r>
              <a:rPr dirty="0"/>
              <a:t>NE</a:t>
            </a:r>
            <a:r>
              <a:rPr spc="-15" dirty="0"/>
              <a:t>Y</a:t>
            </a:r>
            <a:r>
              <a:rPr spc="45" dirty="0"/>
              <a:t>W</a:t>
            </a:r>
            <a:r>
              <a:rPr dirty="0"/>
              <a:t>ELL</a:t>
            </a:r>
            <a:r>
              <a:rPr spc="15" dirty="0"/>
              <a:t> </a:t>
            </a:r>
            <a:r>
              <a:rPr dirty="0"/>
              <a:t>- C</a:t>
            </a:r>
            <a:r>
              <a:rPr spc="-10" dirty="0"/>
              <a:t>O</a:t>
            </a:r>
            <a:r>
              <a:rPr dirty="0"/>
              <a:t>NFIDE</a:t>
            </a:r>
            <a:r>
              <a:rPr spc="5" dirty="0"/>
              <a:t>N</a:t>
            </a:r>
            <a:r>
              <a:rPr spc="-10" dirty="0"/>
              <a:t>T</a:t>
            </a:r>
            <a:r>
              <a:rPr dirty="0"/>
              <a:t>I</a:t>
            </a:r>
            <a:r>
              <a:rPr spc="10" dirty="0"/>
              <a:t>A</a:t>
            </a:r>
            <a:r>
              <a:rPr dirty="0"/>
              <a:t>L</a:t>
            </a:r>
          </a:p>
        </p:txBody>
      </p:sp>
      <p:sp>
        <p:nvSpPr>
          <p:cNvPr id="27" name="object 5"/>
          <p:cNvSpPr/>
          <p:nvPr/>
        </p:nvSpPr>
        <p:spPr>
          <a:xfrm>
            <a:off x="10603798" y="6271259"/>
            <a:ext cx="1207704" cy="279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6"/>
          <p:cNvSpPr/>
          <p:nvPr/>
        </p:nvSpPr>
        <p:spPr>
          <a:xfrm>
            <a:off x="11833921" y="6271259"/>
            <a:ext cx="62865" cy="218440"/>
          </a:xfrm>
          <a:custGeom>
            <a:avLst/>
            <a:gdLst/>
            <a:ahLst/>
            <a:cxnLst/>
            <a:rect l="l" t="t" r="r" b="b"/>
            <a:pathLst>
              <a:path w="62865" h="218439">
                <a:moveTo>
                  <a:pt x="0" y="218218"/>
                </a:moveTo>
                <a:lnTo>
                  <a:pt x="62430" y="218218"/>
                </a:lnTo>
                <a:lnTo>
                  <a:pt x="62430" y="0"/>
                </a:lnTo>
                <a:lnTo>
                  <a:pt x="0" y="0"/>
                </a:lnTo>
                <a:lnTo>
                  <a:pt x="0" y="218218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7"/>
          <p:cNvSpPr/>
          <p:nvPr/>
        </p:nvSpPr>
        <p:spPr>
          <a:xfrm>
            <a:off x="10396728" y="6392830"/>
            <a:ext cx="68580" cy="97155"/>
          </a:xfrm>
          <a:custGeom>
            <a:avLst/>
            <a:gdLst/>
            <a:ahLst/>
            <a:cxnLst/>
            <a:rect l="l" t="t" r="r" b="b"/>
            <a:pathLst>
              <a:path w="68579" h="97154">
                <a:moveTo>
                  <a:pt x="0" y="96987"/>
                </a:moveTo>
                <a:lnTo>
                  <a:pt x="68143" y="96987"/>
                </a:lnTo>
                <a:lnTo>
                  <a:pt x="68143" y="0"/>
                </a:lnTo>
                <a:lnTo>
                  <a:pt x="0" y="0"/>
                </a:lnTo>
                <a:lnTo>
                  <a:pt x="0" y="96987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/>
          <p:cNvSpPr/>
          <p:nvPr/>
        </p:nvSpPr>
        <p:spPr>
          <a:xfrm>
            <a:off x="10396728" y="637688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605" y="0"/>
                </a:lnTo>
              </a:path>
            </a:pathLst>
          </a:custGeom>
          <a:ln w="31886">
            <a:solidFill>
              <a:srgbClr val="DC2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/>
          <p:cNvSpPr/>
          <p:nvPr/>
        </p:nvSpPr>
        <p:spPr>
          <a:xfrm>
            <a:off x="10396728" y="6270599"/>
            <a:ext cx="68580" cy="90805"/>
          </a:xfrm>
          <a:custGeom>
            <a:avLst/>
            <a:gdLst/>
            <a:ahLst/>
            <a:cxnLst/>
            <a:rect l="l" t="t" r="r" b="b"/>
            <a:pathLst>
              <a:path w="68579" h="90804">
                <a:moveTo>
                  <a:pt x="0" y="90344"/>
                </a:moveTo>
                <a:lnTo>
                  <a:pt x="68143" y="90344"/>
                </a:lnTo>
                <a:lnTo>
                  <a:pt x="68143" y="0"/>
                </a:lnTo>
                <a:lnTo>
                  <a:pt x="0" y="0"/>
                </a:lnTo>
                <a:lnTo>
                  <a:pt x="0" y="90344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0"/>
          <p:cNvSpPr/>
          <p:nvPr/>
        </p:nvSpPr>
        <p:spPr>
          <a:xfrm>
            <a:off x="10517189" y="6392973"/>
            <a:ext cx="68580" cy="96520"/>
          </a:xfrm>
          <a:custGeom>
            <a:avLst/>
            <a:gdLst/>
            <a:ahLst/>
            <a:cxnLst/>
            <a:rect l="l" t="t" r="r" b="b"/>
            <a:pathLst>
              <a:path w="68579" h="96520">
                <a:moveTo>
                  <a:pt x="68143" y="0"/>
                </a:moveTo>
                <a:lnTo>
                  <a:pt x="0" y="0"/>
                </a:lnTo>
                <a:lnTo>
                  <a:pt x="0" y="96504"/>
                </a:lnTo>
                <a:lnTo>
                  <a:pt x="68143" y="96504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1"/>
          <p:cNvSpPr/>
          <p:nvPr/>
        </p:nvSpPr>
        <p:spPr>
          <a:xfrm>
            <a:off x="10517189" y="6271251"/>
            <a:ext cx="68580" cy="90170"/>
          </a:xfrm>
          <a:custGeom>
            <a:avLst/>
            <a:gdLst/>
            <a:ahLst/>
            <a:cxnLst/>
            <a:rect l="l" t="t" r="r" b="b"/>
            <a:pathLst>
              <a:path w="68579" h="90170">
                <a:moveTo>
                  <a:pt x="68143" y="0"/>
                </a:moveTo>
                <a:lnTo>
                  <a:pt x="0" y="0"/>
                </a:lnTo>
                <a:lnTo>
                  <a:pt x="0" y="89990"/>
                </a:lnTo>
                <a:lnTo>
                  <a:pt x="68143" y="89990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/>
          <p:cNvSpPr/>
          <p:nvPr/>
        </p:nvSpPr>
        <p:spPr>
          <a:xfrm>
            <a:off x="0" y="550371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76200">
            <a:solidFill>
              <a:srgbClr val="D10C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/>
          <p:cNvSpPr/>
          <p:nvPr/>
        </p:nvSpPr>
        <p:spPr>
          <a:xfrm>
            <a:off x="0" y="2036124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76200">
            <a:solidFill>
              <a:srgbClr val="D10C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 descr="structural inspeection pic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848495"/>
            <a:ext cx="2861953" cy="2961842"/>
          </a:xfrm>
          <a:prstGeom prst="rect">
            <a:avLst/>
          </a:prstGeom>
        </p:spPr>
      </p:pic>
      <p:pic>
        <p:nvPicPr>
          <p:cNvPr id="15" name="Picture 14" descr="Structural Inspection pic 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61953" y="831274"/>
            <a:ext cx="3550722" cy="2945080"/>
          </a:xfrm>
          <a:prstGeom prst="rect">
            <a:avLst/>
          </a:prstGeom>
        </p:spPr>
      </p:pic>
      <p:pic>
        <p:nvPicPr>
          <p:cNvPr id="16" name="Picture 15" descr="Structural Inspection pic 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4135" y="3771553"/>
            <a:ext cx="3570416" cy="2783626"/>
          </a:xfrm>
          <a:prstGeom prst="rect">
            <a:avLst/>
          </a:prstGeom>
        </p:spPr>
      </p:pic>
      <p:pic>
        <p:nvPicPr>
          <p:cNvPr id="17" name="Picture 16" descr="Structural Inspection pic 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3783428"/>
            <a:ext cx="2850078" cy="27836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12678" y="866899"/>
            <a:ext cx="6028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Infrastructure  : Power lines : Plant Assets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78930" y="1983182"/>
            <a:ext cx="5213268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Benefits:</a:t>
            </a:r>
          </a:p>
          <a:p>
            <a:r>
              <a:rPr lang="en-US" sz="1700" dirty="0" smtClean="0"/>
              <a:t>	- Reducing Cost with minimal downtime.</a:t>
            </a:r>
          </a:p>
          <a:p>
            <a:r>
              <a:rPr lang="en-US" sz="1700" dirty="0" smtClean="0"/>
              <a:t>	</a:t>
            </a:r>
          </a:p>
          <a:p>
            <a:r>
              <a:rPr lang="en-US" sz="1700" dirty="0" smtClean="0"/>
              <a:t>	- Faster Inspection time compared to 	 	   traditional methods.</a:t>
            </a:r>
          </a:p>
          <a:p>
            <a:r>
              <a:rPr lang="en-US" sz="1700" dirty="0" smtClean="0"/>
              <a:t>	</a:t>
            </a:r>
          </a:p>
          <a:p>
            <a:r>
              <a:rPr lang="en-US" sz="1700" dirty="0" smtClean="0"/>
              <a:t>	- Focus maintenance teams on repairing 	   	   identified problems rather than using up 	   valuable circuit outage time for fault 	    	   finding.</a:t>
            </a:r>
          </a:p>
          <a:p>
            <a:endParaRPr lang="en-US" sz="1700" dirty="0" smtClean="0"/>
          </a:p>
          <a:p>
            <a:r>
              <a:rPr lang="en-US" sz="1700" dirty="0" smtClean="0"/>
              <a:t>	- Safe Environment No need to work at Height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94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22" y="299822"/>
            <a:ext cx="11477955" cy="492443"/>
          </a:xfrm>
        </p:spPr>
        <p:txBody>
          <a:bodyPr/>
          <a:lstStyle/>
          <a:p>
            <a:r>
              <a:rPr lang="en-US" dirty="0" smtClean="0"/>
              <a:t>Getting Progressive: </a:t>
            </a:r>
            <a:r>
              <a:rPr lang="en-US" i="1" dirty="0" smtClean="0"/>
              <a:t>–Thermal Inspection-</a:t>
            </a:r>
            <a:endParaRPr lang="en-US" i="1" dirty="0"/>
          </a:p>
        </p:txBody>
      </p:sp>
      <p:sp>
        <p:nvSpPr>
          <p:cNvPr id="26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5257291" y="6545112"/>
            <a:ext cx="16903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H</a:t>
            </a:r>
            <a:r>
              <a:rPr spc="-10" dirty="0"/>
              <a:t>O</a:t>
            </a:r>
            <a:r>
              <a:rPr dirty="0"/>
              <a:t>NE</a:t>
            </a:r>
            <a:r>
              <a:rPr spc="-15" dirty="0"/>
              <a:t>Y</a:t>
            </a:r>
            <a:r>
              <a:rPr spc="45" dirty="0"/>
              <a:t>W</a:t>
            </a:r>
            <a:r>
              <a:rPr dirty="0"/>
              <a:t>ELL</a:t>
            </a:r>
            <a:r>
              <a:rPr spc="15" dirty="0"/>
              <a:t> </a:t>
            </a:r>
            <a:r>
              <a:rPr dirty="0"/>
              <a:t>- C</a:t>
            </a:r>
            <a:r>
              <a:rPr spc="-10" dirty="0"/>
              <a:t>O</a:t>
            </a:r>
            <a:r>
              <a:rPr dirty="0"/>
              <a:t>NFIDE</a:t>
            </a:r>
            <a:r>
              <a:rPr spc="5" dirty="0"/>
              <a:t>N</a:t>
            </a:r>
            <a:r>
              <a:rPr spc="-10" dirty="0"/>
              <a:t>T</a:t>
            </a:r>
            <a:r>
              <a:rPr dirty="0"/>
              <a:t>I</a:t>
            </a:r>
            <a:r>
              <a:rPr spc="10" dirty="0"/>
              <a:t>A</a:t>
            </a:r>
            <a:r>
              <a:rPr dirty="0"/>
              <a:t>L</a:t>
            </a:r>
          </a:p>
        </p:txBody>
      </p:sp>
      <p:sp>
        <p:nvSpPr>
          <p:cNvPr id="27" name="object 5"/>
          <p:cNvSpPr/>
          <p:nvPr/>
        </p:nvSpPr>
        <p:spPr>
          <a:xfrm>
            <a:off x="10603798" y="6271259"/>
            <a:ext cx="1207704" cy="279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6"/>
          <p:cNvSpPr/>
          <p:nvPr/>
        </p:nvSpPr>
        <p:spPr>
          <a:xfrm>
            <a:off x="11833921" y="6271259"/>
            <a:ext cx="62865" cy="218440"/>
          </a:xfrm>
          <a:custGeom>
            <a:avLst/>
            <a:gdLst/>
            <a:ahLst/>
            <a:cxnLst/>
            <a:rect l="l" t="t" r="r" b="b"/>
            <a:pathLst>
              <a:path w="62865" h="218439">
                <a:moveTo>
                  <a:pt x="0" y="218218"/>
                </a:moveTo>
                <a:lnTo>
                  <a:pt x="62430" y="218218"/>
                </a:lnTo>
                <a:lnTo>
                  <a:pt x="62430" y="0"/>
                </a:lnTo>
                <a:lnTo>
                  <a:pt x="0" y="0"/>
                </a:lnTo>
                <a:lnTo>
                  <a:pt x="0" y="218218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7"/>
          <p:cNvSpPr/>
          <p:nvPr/>
        </p:nvSpPr>
        <p:spPr>
          <a:xfrm>
            <a:off x="10396728" y="6392830"/>
            <a:ext cx="68580" cy="97155"/>
          </a:xfrm>
          <a:custGeom>
            <a:avLst/>
            <a:gdLst/>
            <a:ahLst/>
            <a:cxnLst/>
            <a:rect l="l" t="t" r="r" b="b"/>
            <a:pathLst>
              <a:path w="68579" h="97154">
                <a:moveTo>
                  <a:pt x="0" y="96987"/>
                </a:moveTo>
                <a:lnTo>
                  <a:pt x="68143" y="96987"/>
                </a:lnTo>
                <a:lnTo>
                  <a:pt x="68143" y="0"/>
                </a:lnTo>
                <a:lnTo>
                  <a:pt x="0" y="0"/>
                </a:lnTo>
                <a:lnTo>
                  <a:pt x="0" y="96987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/>
          <p:cNvSpPr/>
          <p:nvPr/>
        </p:nvSpPr>
        <p:spPr>
          <a:xfrm>
            <a:off x="10396728" y="637688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605" y="0"/>
                </a:lnTo>
              </a:path>
            </a:pathLst>
          </a:custGeom>
          <a:ln w="31886">
            <a:solidFill>
              <a:srgbClr val="DC2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/>
          <p:cNvSpPr/>
          <p:nvPr/>
        </p:nvSpPr>
        <p:spPr>
          <a:xfrm>
            <a:off x="10396728" y="6270599"/>
            <a:ext cx="68580" cy="90805"/>
          </a:xfrm>
          <a:custGeom>
            <a:avLst/>
            <a:gdLst/>
            <a:ahLst/>
            <a:cxnLst/>
            <a:rect l="l" t="t" r="r" b="b"/>
            <a:pathLst>
              <a:path w="68579" h="90804">
                <a:moveTo>
                  <a:pt x="0" y="90344"/>
                </a:moveTo>
                <a:lnTo>
                  <a:pt x="68143" y="90344"/>
                </a:lnTo>
                <a:lnTo>
                  <a:pt x="68143" y="0"/>
                </a:lnTo>
                <a:lnTo>
                  <a:pt x="0" y="0"/>
                </a:lnTo>
                <a:lnTo>
                  <a:pt x="0" y="90344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0"/>
          <p:cNvSpPr/>
          <p:nvPr/>
        </p:nvSpPr>
        <p:spPr>
          <a:xfrm>
            <a:off x="10517189" y="6392973"/>
            <a:ext cx="68580" cy="96520"/>
          </a:xfrm>
          <a:custGeom>
            <a:avLst/>
            <a:gdLst/>
            <a:ahLst/>
            <a:cxnLst/>
            <a:rect l="l" t="t" r="r" b="b"/>
            <a:pathLst>
              <a:path w="68579" h="96520">
                <a:moveTo>
                  <a:pt x="68143" y="0"/>
                </a:moveTo>
                <a:lnTo>
                  <a:pt x="0" y="0"/>
                </a:lnTo>
                <a:lnTo>
                  <a:pt x="0" y="96504"/>
                </a:lnTo>
                <a:lnTo>
                  <a:pt x="68143" y="96504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1"/>
          <p:cNvSpPr/>
          <p:nvPr/>
        </p:nvSpPr>
        <p:spPr>
          <a:xfrm>
            <a:off x="10517189" y="6271251"/>
            <a:ext cx="68580" cy="90170"/>
          </a:xfrm>
          <a:custGeom>
            <a:avLst/>
            <a:gdLst/>
            <a:ahLst/>
            <a:cxnLst/>
            <a:rect l="l" t="t" r="r" b="b"/>
            <a:pathLst>
              <a:path w="68579" h="90170">
                <a:moveTo>
                  <a:pt x="68143" y="0"/>
                </a:moveTo>
                <a:lnTo>
                  <a:pt x="0" y="0"/>
                </a:lnTo>
                <a:lnTo>
                  <a:pt x="0" y="89990"/>
                </a:lnTo>
                <a:lnTo>
                  <a:pt x="68143" y="89990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/>
          <p:cNvSpPr/>
          <p:nvPr/>
        </p:nvSpPr>
        <p:spPr>
          <a:xfrm>
            <a:off x="0" y="179861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76200">
            <a:solidFill>
              <a:srgbClr val="D10C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/>
          <p:cNvSpPr/>
          <p:nvPr/>
        </p:nvSpPr>
        <p:spPr>
          <a:xfrm>
            <a:off x="0" y="5622472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76200">
            <a:solidFill>
              <a:srgbClr val="D10C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Thermal-inspection pic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826472"/>
            <a:ext cx="3239719" cy="2593621"/>
          </a:xfrm>
          <a:prstGeom prst="rect">
            <a:avLst/>
          </a:prstGeom>
        </p:spPr>
      </p:pic>
      <p:pic>
        <p:nvPicPr>
          <p:cNvPr id="14" name="Picture 13" descr="Thermal-inspection pic 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9271" y="826472"/>
            <a:ext cx="3239719" cy="2593621"/>
          </a:xfrm>
          <a:prstGeom prst="rect">
            <a:avLst/>
          </a:prstGeom>
        </p:spPr>
      </p:pic>
      <p:pic>
        <p:nvPicPr>
          <p:cNvPr id="15" name="Picture 14" descr="Thermal-inspection pic 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415293"/>
            <a:ext cx="3206338" cy="3116135"/>
          </a:xfrm>
          <a:prstGeom prst="rect">
            <a:avLst/>
          </a:prstGeom>
        </p:spPr>
      </p:pic>
      <p:pic>
        <p:nvPicPr>
          <p:cNvPr id="16" name="Picture 15" descr="Thermal-inspection pic 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3022" y="3415293"/>
            <a:ext cx="3224884" cy="31161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78930" y="1805057"/>
            <a:ext cx="521326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Benefits:</a:t>
            </a:r>
          </a:p>
          <a:p>
            <a:r>
              <a:rPr lang="en-US" sz="1700" dirty="0" smtClean="0"/>
              <a:t>	- Identify gas leaks, burn back and refractory 	   breakdown.</a:t>
            </a:r>
          </a:p>
          <a:p>
            <a:r>
              <a:rPr lang="en-US" sz="1700" dirty="0" smtClean="0"/>
              <a:t>	</a:t>
            </a:r>
          </a:p>
          <a:p>
            <a:r>
              <a:rPr lang="en-US" sz="1700" dirty="0" smtClean="0"/>
              <a:t>	- Enable thermography engineers with drone 	   compatible thermo sensor technology.</a:t>
            </a:r>
          </a:p>
          <a:p>
            <a:r>
              <a:rPr lang="en-US" sz="1700" dirty="0" smtClean="0"/>
              <a:t>	</a:t>
            </a:r>
          </a:p>
          <a:p>
            <a:r>
              <a:rPr lang="en-US" sz="1700" dirty="0" smtClean="0"/>
              <a:t>	 - De-risk planned shutdowns with information 	    to fully plan and budget turnarounds.</a:t>
            </a:r>
          </a:p>
          <a:p>
            <a:endParaRPr lang="en-US" sz="1700" dirty="0" smtClean="0"/>
          </a:p>
          <a:p>
            <a:r>
              <a:rPr lang="en-US" sz="1700" dirty="0" smtClean="0"/>
              <a:t>	- Focus maintenance teams on repairing 	   	   identified problems rather than using up 	   valuable circuit outage time for fault 	    	   finding.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88920" y="843148"/>
            <a:ext cx="6028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Infrastructure  : Power lines : Plant Assets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22" y="299822"/>
            <a:ext cx="11477955" cy="492443"/>
          </a:xfrm>
        </p:spPr>
        <p:txBody>
          <a:bodyPr/>
          <a:lstStyle/>
          <a:p>
            <a:r>
              <a:rPr lang="en-US" dirty="0" smtClean="0"/>
              <a:t>Getting Progressive: </a:t>
            </a:r>
            <a:r>
              <a:rPr lang="en-US" i="1" dirty="0" smtClean="0"/>
              <a:t>–Power Line Inspection-</a:t>
            </a:r>
            <a:endParaRPr lang="en-US" i="1" dirty="0"/>
          </a:p>
        </p:txBody>
      </p:sp>
      <p:sp>
        <p:nvSpPr>
          <p:cNvPr id="26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5257291" y="6545112"/>
            <a:ext cx="16903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H</a:t>
            </a:r>
            <a:r>
              <a:rPr spc="-10" dirty="0"/>
              <a:t>O</a:t>
            </a:r>
            <a:r>
              <a:rPr dirty="0"/>
              <a:t>NE</a:t>
            </a:r>
            <a:r>
              <a:rPr spc="-15" dirty="0"/>
              <a:t>Y</a:t>
            </a:r>
            <a:r>
              <a:rPr spc="45" dirty="0"/>
              <a:t>W</a:t>
            </a:r>
            <a:r>
              <a:rPr dirty="0"/>
              <a:t>ELL</a:t>
            </a:r>
            <a:r>
              <a:rPr spc="15" dirty="0"/>
              <a:t> </a:t>
            </a:r>
            <a:r>
              <a:rPr dirty="0"/>
              <a:t>- C</a:t>
            </a:r>
            <a:r>
              <a:rPr spc="-10" dirty="0"/>
              <a:t>O</a:t>
            </a:r>
            <a:r>
              <a:rPr dirty="0"/>
              <a:t>NFIDE</a:t>
            </a:r>
            <a:r>
              <a:rPr spc="5" dirty="0"/>
              <a:t>N</a:t>
            </a:r>
            <a:r>
              <a:rPr spc="-10" dirty="0"/>
              <a:t>T</a:t>
            </a:r>
            <a:r>
              <a:rPr dirty="0"/>
              <a:t>I</a:t>
            </a:r>
            <a:r>
              <a:rPr spc="10" dirty="0"/>
              <a:t>A</a:t>
            </a:r>
            <a:r>
              <a:rPr dirty="0"/>
              <a:t>L</a:t>
            </a:r>
          </a:p>
        </p:txBody>
      </p:sp>
      <p:sp>
        <p:nvSpPr>
          <p:cNvPr id="27" name="object 5"/>
          <p:cNvSpPr/>
          <p:nvPr/>
        </p:nvSpPr>
        <p:spPr>
          <a:xfrm>
            <a:off x="10603798" y="6271259"/>
            <a:ext cx="1207704" cy="279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6"/>
          <p:cNvSpPr/>
          <p:nvPr/>
        </p:nvSpPr>
        <p:spPr>
          <a:xfrm>
            <a:off x="11833921" y="6271259"/>
            <a:ext cx="62865" cy="218440"/>
          </a:xfrm>
          <a:custGeom>
            <a:avLst/>
            <a:gdLst/>
            <a:ahLst/>
            <a:cxnLst/>
            <a:rect l="l" t="t" r="r" b="b"/>
            <a:pathLst>
              <a:path w="62865" h="218439">
                <a:moveTo>
                  <a:pt x="0" y="218218"/>
                </a:moveTo>
                <a:lnTo>
                  <a:pt x="62430" y="218218"/>
                </a:lnTo>
                <a:lnTo>
                  <a:pt x="62430" y="0"/>
                </a:lnTo>
                <a:lnTo>
                  <a:pt x="0" y="0"/>
                </a:lnTo>
                <a:lnTo>
                  <a:pt x="0" y="218218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7"/>
          <p:cNvSpPr/>
          <p:nvPr/>
        </p:nvSpPr>
        <p:spPr>
          <a:xfrm>
            <a:off x="10396728" y="6392830"/>
            <a:ext cx="68580" cy="97155"/>
          </a:xfrm>
          <a:custGeom>
            <a:avLst/>
            <a:gdLst/>
            <a:ahLst/>
            <a:cxnLst/>
            <a:rect l="l" t="t" r="r" b="b"/>
            <a:pathLst>
              <a:path w="68579" h="97154">
                <a:moveTo>
                  <a:pt x="0" y="96987"/>
                </a:moveTo>
                <a:lnTo>
                  <a:pt x="68143" y="96987"/>
                </a:lnTo>
                <a:lnTo>
                  <a:pt x="68143" y="0"/>
                </a:lnTo>
                <a:lnTo>
                  <a:pt x="0" y="0"/>
                </a:lnTo>
                <a:lnTo>
                  <a:pt x="0" y="96987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/>
          <p:cNvSpPr/>
          <p:nvPr/>
        </p:nvSpPr>
        <p:spPr>
          <a:xfrm>
            <a:off x="10396728" y="637688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605" y="0"/>
                </a:lnTo>
              </a:path>
            </a:pathLst>
          </a:custGeom>
          <a:ln w="31886">
            <a:solidFill>
              <a:srgbClr val="DC2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/>
          <p:cNvSpPr/>
          <p:nvPr/>
        </p:nvSpPr>
        <p:spPr>
          <a:xfrm>
            <a:off x="10396728" y="6270599"/>
            <a:ext cx="68580" cy="90805"/>
          </a:xfrm>
          <a:custGeom>
            <a:avLst/>
            <a:gdLst/>
            <a:ahLst/>
            <a:cxnLst/>
            <a:rect l="l" t="t" r="r" b="b"/>
            <a:pathLst>
              <a:path w="68579" h="90804">
                <a:moveTo>
                  <a:pt x="0" y="90344"/>
                </a:moveTo>
                <a:lnTo>
                  <a:pt x="68143" y="90344"/>
                </a:lnTo>
                <a:lnTo>
                  <a:pt x="68143" y="0"/>
                </a:lnTo>
                <a:lnTo>
                  <a:pt x="0" y="0"/>
                </a:lnTo>
                <a:lnTo>
                  <a:pt x="0" y="90344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0"/>
          <p:cNvSpPr/>
          <p:nvPr/>
        </p:nvSpPr>
        <p:spPr>
          <a:xfrm>
            <a:off x="10517189" y="6392973"/>
            <a:ext cx="68580" cy="96520"/>
          </a:xfrm>
          <a:custGeom>
            <a:avLst/>
            <a:gdLst/>
            <a:ahLst/>
            <a:cxnLst/>
            <a:rect l="l" t="t" r="r" b="b"/>
            <a:pathLst>
              <a:path w="68579" h="96520">
                <a:moveTo>
                  <a:pt x="68143" y="0"/>
                </a:moveTo>
                <a:lnTo>
                  <a:pt x="0" y="0"/>
                </a:lnTo>
                <a:lnTo>
                  <a:pt x="0" y="96504"/>
                </a:lnTo>
                <a:lnTo>
                  <a:pt x="68143" y="96504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1"/>
          <p:cNvSpPr/>
          <p:nvPr/>
        </p:nvSpPr>
        <p:spPr>
          <a:xfrm>
            <a:off x="10517189" y="6271251"/>
            <a:ext cx="68580" cy="90170"/>
          </a:xfrm>
          <a:custGeom>
            <a:avLst/>
            <a:gdLst/>
            <a:ahLst/>
            <a:cxnLst/>
            <a:rect l="l" t="t" r="r" b="b"/>
            <a:pathLst>
              <a:path w="68579" h="90170">
                <a:moveTo>
                  <a:pt x="68143" y="0"/>
                </a:moveTo>
                <a:lnTo>
                  <a:pt x="0" y="0"/>
                </a:lnTo>
                <a:lnTo>
                  <a:pt x="0" y="89990"/>
                </a:lnTo>
                <a:lnTo>
                  <a:pt x="68143" y="89990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/>
          <p:cNvSpPr/>
          <p:nvPr/>
        </p:nvSpPr>
        <p:spPr>
          <a:xfrm>
            <a:off x="0" y="175111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76200">
            <a:solidFill>
              <a:srgbClr val="D10C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/>
          <p:cNvSpPr/>
          <p:nvPr/>
        </p:nvSpPr>
        <p:spPr>
          <a:xfrm>
            <a:off x="0" y="547996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76200">
            <a:solidFill>
              <a:srgbClr val="D10C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Power-line Inspection pic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838347"/>
            <a:ext cx="3004458" cy="2807377"/>
          </a:xfrm>
          <a:prstGeom prst="rect">
            <a:avLst/>
          </a:prstGeom>
        </p:spPr>
      </p:pic>
      <p:pic>
        <p:nvPicPr>
          <p:cNvPr id="14" name="Picture 13" descr="Power-line Inspection pic 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92582" y="838347"/>
            <a:ext cx="3467595" cy="2795501"/>
          </a:xfrm>
          <a:prstGeom prst="rect">
            <a:avLst/>
          </a:prstGeom>
        </p:spPr>
      </p:pic>
      <p:pic>
        <p:nvPicPr>
          <p:cNvPr id="15" name="Picture 14" descr="Power-line Inspection pic 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640925"/>
            <a:ext cx="2980706" cy="2854878"/>
          </a:xfrm>
          <a:prstGeom prst="rect">
            <a:avLst/>
          </a:prstGeom>
        </p:spPr>
      </p:pic>
      <p:pic>
        <p:nvPicPr>
          <p:cNvPr id="16" name="Picture 15" descr="Power-line Inspection pic 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3824" y="3617173"/>
            <a:ext cx="3488228" cy="28786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48304" y="855024"/>
            <a:ext cx="6028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Infrastructure  : Power lines : Plant Assets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43305" y="1757557"/>
            <a:ext cx="521326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Benefits:</a:t>
            </a:r>
          </a:p>
          <a:p>
            <a:r>
              <a:rPr lang="en-US" sz="1700" dirty="0" smtClean="0"/>
              <a:t>	- No plant outage during inspection.</a:t>
            </a:r>
          </a:p>
          <a:p>
            <a:r>
              <a:rPr lang="en-US" sz="1700" dirty="0" smtClean="0"/>
              <a:t>	</a:t>
            </a:r>
          </a:p>
          <a:p>
            <a:r>
              <a:rPr lang="en-US" sz="1700" dirty="0" smtClean="0"/>
              <a:t>	- Comprehensive close visual inspection.</a:t>
            </a:r>
          </a:p>
          <a:p>
            <a:r>
              <a:rPr lang="en-US" sz="1700" dirty="0" smtClean="0"/>
              <a:t>	</a:t>
            </a:r>
          </a:p>
          <a:p>
            <a:r>
              <a:rPr lang="en-US" sz="1700" dirty="0" smtClean="0"/>
              <a:t>	- Significantly improves safety performance by 	   reducing the amount of “at height” working 	   required and by limiting our Inspectors 	   	   exposure to power lines.</a:t>
            </a:r>
          </a:p>
          <a:p>
            <a:endParaRPr lang="en-US" sz="1700" dirty="0" smtClean="0"/>
          </a:p>
          <a:p>
            <a:r>
              <a:rPr lang="en-US" sz="1700" dirty="0" smtClean="0"/>
              <a:t>	- Higher quality Info: Equipment can get close 	   to assets and allow for experts to locate and 	   diagnose problems quickly.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94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3870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76200">
            <a:solidFill>
              <a:srgbClr val="D10C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6057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76200">
            <a:solidFill>
              <a:srgbClr val="D10C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572767"/>
            <a:ext cx="12192000" cy="3265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03798" y="6271259"/>
            <a:ext cx="1207704" cy="279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33921" y="6271259"/>
            <a:ext cx="62865" cy="218440"/>
          </a:xfrm>
          <a:custGeom>
            <a:avLst/>
            <a:gdLst/>
            <a:ahLst/>
            <a:cxnLst/>
            <a:rect l="l" t="t" r="r" b="b"/>
            <a:pathLst>
              <a:path w="62865" h="218439">
                <a:moveTo>
                  <a:pt x="0" y="218218"/>
                </a:moveTo>
                <a:lnTo>
                  <a:pt x="62430" y="218218"/>
                </a:lnTo>
                <a:lnTo>
                  <a:pt x="62430" y="0"/>
                </a:lnTo>
                <a:lnTo>
                  <a:pt x="0" y="0"/>
                </a:lnTo>
                <a:lnTo>
                  <a:pt x="0" y="218218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96728" y="6392830"/>
            <a:ext cx="68580" cy="97155"/>
          </a:xfrm>
          <a:custGeom>
            <a:avLst/>
            <a:gdLst/>
            <a:ahLst/>
            <a:cxnLst/>
            <a:rect l="l" t="t" r="r" b="b"/>
            <a:pathLst>
              <a:path w="68579" h="97154">
                <a:moveTo>
                  <a:pt x="0" y="96987"/>
                </a:moveTo>
                <a:lnTo>
                  <a:pt x="68143" y="96987"/>
                </a:lnTo>
                <a:lnTo>
                  <a:pt x="68143" y="0"/>
                </a:lnTo>
                <a:lnTo>
                  <a:pt x="0" y="0"/>
                </a:lnTo>
                <a:lnTo>
                  <a:pt x="0" y="96987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96728" y="637688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605" y="0"/>
                </a:lnTo>
              </a:path>
            </a:pathLst>
          </a:custGeom>
          <a:ln w="31886">
            <a:solidFill>
              <a:srgbClr val="DC2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96728" y="6270599"/>
            <a:ext cx="68580" cy="90805"/>
          </a:xfrm>
          <a:custGeom>
            <a:avLst/>
            <a:gdLst/>
            <a:ahLst/>
            <a:cxnLst/>
            <a:rect l="l" t="t" r="r" b="b"/>
            <a:pathLst>
              <a:path w="68579" h="90804">
                <a:moveTo>
                  <a:pt x="0" y="90344"/>
                </a:moveTo>
                <a:lnTo>
                  <a:pt x="68143" y="90344"/>
                </a:lnTo>
                <a:lnTo>
                  <a:pt x="68143" y="0"/>
                </a:lnTo>
                <a:lnTo>
                  <a:pt x="0" y="0"/>
                </a:lnTo>
                <a:lnTo>
                  <a:pt x="0" y="90344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17189" y="6392973"/>
            <a:ext cx="68580" cy="96520"/>
          </a:xfrm>
          <a:custGeom>
            <a:avLst/>
            <a:gdLst/>
            <a:ahLst/>
            <a:cxnLst/>
            <a:rect l="l" t="t" r="r" b="b"/>
            <a:pathLst>
              <a:path w="68579" h="96520">
                <a:moveTo>
                  <a:pt x="68143" y="0"/>
                </a:moveTo>
                <a:lnTo>
                  <a:pt x="0" y="0"/>
                </a:lnTo>
                <a:lnTo>
                  <a:pt x="0" y="96504"/>
                </a:lnTo>
                <a:lnTo>
                  <a:pt x="68143" y="96504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17189" y="6271251"/>
            <a:ext cx="68580" cy="90170"/>
          </a:xfrm>
          <a:custGeom>
            <a:avLst/>
            <a:gdLst/>
            <a:ahLst/>
            <a:cxnLst/>
            <a:rect l="l" t="t" r="r" b="b"/>
            <a:pathLst>
              <a:path w="68579" h="90170">
                <a:moveTo>
                  <a:pt x="68143" y="0"/>
                </a:moveTo>
                <a:lnTo>
                  <a:pt x="0" y="0"/>
                </a:lnTo>
                <a:lnTo>
                  <a:pt x="0" y="89990"/>
                </a:lnTo>
                <a:lnTo>
                  <a:pt x="68143" y="89990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556003"/>
            <a:ext cx="12192000" cy="3288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572092" y="3716144"/>
            <a:ext cx="611865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 smtClean="0"/>
              <a:t>Enabling our Drones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H</a:t>
            </a:r>
            <a:r>
              <a:rPr spc="-10" dirty="0"/>
              <a:t>O</a:t>
            </a:r>
            <a:r>
              <a:rPr dirty="0"/>
              <a:t>NE</a:t>
            </a:r>
            <a:r>
              <a:rPr spc="-15" dirty="0"/>
              <a:t>Y</a:t>
            </a:r>
            <a:r>
              <a:rPr spc="45" dirty="0"/>
              <a:t>W</a:t>
            </a:r>
            <a:r>
              <a:rPr dirty="0"/>
              <a:t>ELL</a:t>
            </a:r>
            <a:r>
              <a:rPr spc="15" dirty="0"/>
              <a:t> </a:t>
            </a:r>
            <a:r>
              <a:rPr dirty="0"/>
              <a:t>- C</a:t>
            </a:r>
            <a:r>
              <a:rPr spc="-10" dirty="0"/>
              <a:t>O</a:t>
            </a:r>
            <a:r>
              <a:rPr dirty="0"/>
              <a:t>NFIDE</a:t>
            </a:r>
            <a:r>
              <a:rPr spc="5" dirty="0"/>
              <a:t>N</a:t>
            </a:r>
            <a:r>
              <a:rPr spc="-10" dirty="0"/>
              <a:t>T</a:t>
            </a:r>
            <a:r>
              <a:rPr dirty="0"/>
              <a:t>I</a:t>
            </a:r>
            <a:r>
              <a:rPr spc="10" dirty="0"/>
              <a:t>A</a:t>
            </a:r>
            <a:r>
              <a:rPr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27401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JI inspire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" y="1794358"/>
            <a:ext cx="5795158" cy="4636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22" y="299822"/>
            <a:ext cx="11477955" cy="492443"/>
          </a:xfrm>
        </p:spPr>
        <p:txBody>
          <a:bodyPr/>
          <a:lstStyle/>
          <a:p>
            <a:r>
              <a:rPr lang="en-US" dirty="0" smtClean="0"/>
              <a:t>DJI Inspire-1</a:t>
            </a:r>
            <a:endParaRPr lang="en-US" dirty="0"/>
          </a:p>
        </p:txBody>
      </p:sp>
      <p:sp>
        <p:nvSpPr>
          <p:cNvPr id="13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5257291" y="6545112"/>
            <a:ext cx="16903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H</a:t>
            </a:r>
            <a:r>
              <a:rPr spc="-10" dirty="0"/>
              <a:t>O</a:t>
            </a:r>
            <a:r>
              <a:rPr dirty="0"/>
              <a:t>NE</a:t>
            </a:r>
            <a:r>
              <a:rPr spc="-15" dirty="0"/>
              <a:t>Y</a:t>
            </a:r>
            <a:r>
              <a:rPr spc="45" dirty="0"/>
              <a:t>W</a:t>
            </a:r>
            <a:r>
              <a:rPr dirty="0"/>
              <a:t>ELL</a:t>
            </a:r>
            <a:r>
              <a:rPr spc="15" dirty="0"/>
              <a:t> </a:t>
            </a:r>
            <a:r>
              <a:rPr dirty="0"/>
              <a:t>- C</a:t>
            </a:r>
            <a:r>
              <a:rPr spc="-10" dirty="0"/>
              <a:t>O</a:t>
            </a:r>
            <a:r>
              <a:rPr dirty="0"/>
              <a:t>NFIDE</a:t>
            </a:r>
            <a:r>
              <a:rPr spc="5" dirty="0"/>
              <a:t>N</a:t>
            </a:r>
            <a:r>
              <a:rPr spc="-10" dirty="0"/>
              <a:t>T</a:t>
            </a:r>
            <a:r>
              <a:rPr dirty="0"/>
              <a:t>I</a:t>
            </a:r>
            <a:r>
              <a:rPr spc="10" dirty="0"/>
              <a:t>A</a:t>
            </a:r>
            <a:r>
              <a:rPr dirty="0"/>
              <a:t>L</a:t>
            </a:r>
          </a:p>
        </p:txBody>
      </p:sp>
      <p:sp>
        <p:nvSpPr>
          <p:cNvPr id="14" name="object 5"/>
          <p:cNvSpPr/>
          <p:nvPr/>
        </p:nvSpPr>
        <p:spPr>
          <a:xfrm>
            <a:off x="10603798" y="6271259"/>
            <a:ext cx="1207704" cy="279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/>
          <p:cNvSpPr/>
          <p:nvPr/>
        </p:nvSpPr>
        <p:spPr>
          <a:xfrm>
            <a:off x="11833921" y="6271259"/>
            <a:ext cx="62865" cy="218440"/>
          </a:xfrm>
          <a:custGeom>
            <a:avLst/>
            <a:gdLst/>
            <a:ahLst/>
            <a:cxnLst/>
            <a:rect l="l" t="t" r="r" b="b"/>
            <a:pathLst>
              <a:path w="62865" h="218439">
                <a:moveTo>
                  <a:pt x="0" y="218218"/>
                </a:moveTo>
                <a:lnTo>
                  <a:pt x="62430" y="218218"/>
                </a:lnTo>
                <a:lnTo>
                  <a:pt x="62430" y="0"/>
                </a:lnTo>
                <a:lnTo>
                  <a:pt x="0" y="0"/>
                </a:lnTo>
                <a:lnTo>
                  <a:pt x="0" y="218218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/>
          <p:cNvSpPr/>
          <p:nvPr/>
        </p:nvSpPr>
        <p:spPr>
          <a:xfrm>
            <a:off x="10396728" y="6392830"/>
            <a:ext cx="68580" cy="97155"/>
          </a:xfrm>
          <a:custGeom>
            <a:avLst/>
            <a:gdLst/>
            <a:ahLst/>
            <a:cxnLst/>
            <a:rect l="l" t="t" r="r" b="b"/>
            <a:pathLst>
              <a:path w="68579" h="97154">
                <a:moveTo>
                  <a:pt x="0" y="96987"/>
                </a:moveTo>
                <a:lnTo>
                  <a:pt x="68143" y="96987"/>
                </a:lnTo>
                <a:lnTo>
                  <a:pt x="68143" y="0"/>
                </a:lnTo>
                <a:lnTo>
                  <a:pt x="0" y="0"/>
                </a:lnTo>
                <a:lnTo>
                  <a:pt x="0" y="96987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"/>
          <p:cNvSpPr/>
          <p:nvPr/>
        </p:nvSpPr>
        <p:spPr>
          <a:xfrm>
            <a:off x="10396728" y="637688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>
                <a:moveTo>
                  <a:pt x="0" y="0"/>
                </a:moveTo>
                <a:lnTo>
                  <a:pt x="188605" y="0"/>
                </a:lnTo>
              </a:path>
            </a:pathLst>
          </a:custGeom>
          <a:ln w="31886">
            <a:solidFill>
              <a:srgbClr val="DC2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9"/>
          <p:cNvSpPr/>
          <p:nvPr/>
        </p:nvSpPr>
        <p:spPr>
          <a:xfrm>
            <a:off x="10396728" y="6270599"/>
            <a:ext cx="68580" cy="90805"/>
          </a:xfrm>
          <a:custGeom>
            <a:avLst/>
            <a:gdLst/>
            <a:ahLst/>
            <a:cxnLst/>
            <a:rect l="l" t="t" r="r" b="b"/>
            <a:pathLst>
              <a:path w="68579" h="90804">
                <a:moveTo>
                  <a:pt x="0" y="90344"/>
                </a:moveTo>
                <a:lnTo>
                  <a:pt x="68143" y="90344"/>
                </a:lnTo>
                <a:lnTo>
                  <a:pt x="68143" y="0"/>
                </a:lnTo>
                <a:lnTo>
                  <a:pt x="0" y="0"/>
                </a:lnTo>
                <a:lnTo>
                  <a:pt x="0" y="90344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0"/>
          <p:cNvSpPr/>
          <p:nvPr/>
        </p:nvSpPr>
        <p:spPr>
          <a:xfrm>
            <a:off x="10517189" y="6392973"/>
            <a:ext cx="68580" cy="96520"/>
          </a:xfrm>
          <a:custGeom>
            <a:avLst/>
            <a:gdLst/>
            <a:ahLst/>
            <a:cxnLst/>
            <a:rect l="l" t="t" r="r" b="b"/>
            <a:pathLst>
              <a:path w="68579" h="96520">
                <a:moveTo>
                  <a:pt x="68143" y="0"/>
                </a:moveTo>
                <a:lnTo>
                  <a:pt x="0" y="0"/>
                </a:lnTo>
                <a:lnTo>
                  <a:pt x="0" y="96504"/>
                </a:lnTo>
                <a:lnTo>
                  <a:pt x="68143" y="96504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1"/>
          <p:cNvSpPr/>
          <p:nvPr/>
        </p:nvSpPr>
        <p:spPr>
          <a:xfrm>
            <a:off x="10517189" y="6271251"/>
            <a:ext cx="68580" cy="90170"/>
          </a:xfrm>
          <a:custGeom>
            <a:avLst/>
            <a:gdLst/>
            <a:ahLst/>
            <a:cxnLst/>
            <a:rect l="l" t="t" r="r" b="b"/>
            <a:pathLst>
              <a:path w="68579" h="90170">
                <a:moveTo>
                  <a:pt x="68143" y="0"/>
                </a:moveTo>
                <a:lnTo>
                  <a:pt x="0" y="0"/>
                </a:lnTo>
                <a:lnTo>
                  <a:pt x="0" y="89990"/>
                </a:lnTo>
                <a:lnTo>
                  <a:pt x="68143" y="89990"/>
                </a:lnTo>
                <a:lnTo>
                  <a:pt x="68143" y="0"/>
                </a:lnTo>
                <a:close/>
              </a:path>
            </a:pathLst>
          </a:custGeom>
          <a:solidFill>
            <a:srgbClr val="DC2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Picture 21" descr="Drone Sa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392" y="950025"/>
            <a:ext cx="4631377" cy="3484419"/>
          </a:xfrm>
          <a:prstGeom prst="rect">
            <a:avLst/>
          </a:prstGeom>
        </p:spPr>
      </p:pic>
      <p:sp>
        <p:nvSpPr>
          <p:cNvPr id="23" name="Right Brace 22"/>
          <p:cNvSpPr/>
          <p:nvPr/>
        </p:nvSpPr>
        <p:spPr>
          <a:xfrm>
            <a:off x="5522026" y="1128156"/>
            <a:ext cx="1294410" cy="31944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>
            <a:off x="4750130" y="4453247"/>
            <a:ext cx="2291938" cy="15912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590805" y="1401289"/>
            <a:ext cx="49361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Specs: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	- 4k Video @ 30FPS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	- 20min Flight time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	- Professional Flight Control System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	- 3 axis gimbal stabilized camera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	- HD wireless video transmission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	- Full remote camera control 	   	   capability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	- App controlled manual camera 	   	   settings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	- Thermal Sensor not included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91397" y="2565070"/>
            <a:ext cx="83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$5439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5070764" y="5094515"/>
            <a:ext cx="79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$3399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9155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x Strategy and Roadmap-FINAL_Sha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10C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x Strategy and Roadmap-FINAL_Share" id="{8FB4D7AA-CE8E-4037-8D64-8172E1AC6E81}" vid="{DC5BEB3D-B4EB-4933-9937-BF5688914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DEx Strategy and Roadmap-FINAL_Share</Template>
  <TotalTime>1205</TotalTime>
  <Words>130</Words>
  <Application>Microsoft Office PowerPoint</Application>
  <PresentationFormat>Widescreen</PresentationFormat>
  <Paragraphs>70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DEx Strategy and Roadmap-FINAL_Share</vt:lpstr>
      <vt:lpstr>PowerPoint Presentation</vt:lpstr>
      <vt:lpstr>Industrial Drone Inspection</vt:lpstr>
      <vt:lpstr>Early Adopters</vt:lpstr>
      <vt:lpstr>Getting Progressive: –Structural Inspection-</vt:lpstr>
      <vt:lpstr>Getting Progressive: –Thermal Inspection-</vt:lpstr>
      <vt:lpstr>Getting Progressive: –Power Line Inspection-</vt:lpstr>
      <vt:lpstr>Enabling our Drones</vt:lpstr>
      <vt:lpstr>DJI Inspire-1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Perez, Michael</dc:creator>
  <cp:lastModifiedBy>Alwell, Kevin</cp:lastModifiedBy>
  <cp:revision>154</cp:revision>
  <dcterms:created xsi:type="dcterms:W3CDTF">2015-06-17T12:14:42Z</dcterms:created>
  <dcterms:modified xsi:type="dcterms:W3CDTF">2015-07-01T20:22:39Z</dcterms:modified>
</cp:coreProperties>
</file>